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303" r:id="rId6"/>
    <p:sldId id="307" r:id="rId7"/>
    <p:sldId id="355" r:id="rId8"/>
    <p:sldId id="357" r:id="rId9"/>
    <p:sldId id="356" r:id="rId10"/>
    <p:sldId id="358" r:id="rId11"/>
    <p:sldId id="325" r:id="rId12"/>
    <p:sldId id="345" r:id="rId13"/>
    <p:sldId id="333" r:id="rId14"/>
    <p:sldId id="334" r:id="rId15"/>
    <p:sldId id="359" r:id="rId16"/>
    <p:sldId id="360" r:id="rId17"/>
    <p:sldId id="336" r:id="rId18"/>
    <p:sldId id="337" r:id="rId19"/>
    <p:sldId id="338" r:id="rId20"/>
    <p:sldId id="339" r:id="rId21"/>
    <p:sldId id="340" r:id="rId22"/>
    <p:sldId id="341" r:id="rId23"/>
    <p:sldId id="319" r:id="rId24"/>
    <p:sldId id="327" r:id="rId25"/>
    <p:sldId id="346" r:id="rId26"/>
    <p:sldId id="342" r:id="rId27"/>
    <p:sldId id="320" r:id="rId28"/>
    <p:sldId id="343" r:id="rId29"/>
    <p:sldId id="344" r:id="rId30"/>
    <p:sldId id="321" r:id="rId31"/>
    <p:sldId id="332" r:id="rId32"/>
    <p:sldId id="347" r:id="rId33"/>
    <p:sldId id="34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B3D2"/>
    <a:srgbClr val="032854"/>
    <a:srgbClr val="3263B1"/>
    <a:srgbClr val="FFFFFF"/>
    <a:srgbClr val="1F4E79"/>
    <a:srgbClr val="49A7C8"/>
    <a:srgbClr val="90BC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6" autoAdjust="0"/>
    <p:restoredTop sz="83905" autoAdjust="0"/>
  </p:normalViewPr>
  <p:slideViewPr>
    <p:cSldViewPr snapToGrid="0" showGuides="1">
      <p:cViewPr varScale="1">
        <p:scale>
          <a:sx n="103" d="100"/>
          <a:sy n="103" d="100"/>
        </p:scale>
        <p:origin x="1041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王刚" userId="27022d02-0f30-4be2-ba85-2611e7cd8132" providerId="ADAL" clId="{F7ADEE6F-CCE9-4F3E-BE4D-D895B001477D}"/>
    <pc:docChg chg="undo custSel modSld">
      <pc:chgData name="王刚" userId="27022d02-0f30-4be2-ba85-2611e7cd8132" providerId="ADAL" clId="{F7ADEE6F-CCE9-4F3E-BE4D-D895B001477D}" dt="2022-10-23T15:13:45.409" v="46"/>
      <pc:docMkLst>
        <pc:docMk/>
      </pc:docMkLst>
      <pc:sldChg chg="modSp">
        <pc:chgData name="王刚" userId="27022d02-0f30-4be2-ba85-2611e7cd8132" providerId="ADAL" clId="{F7ADEE6F-CCE9-4F3E-BE4D-D895B001477D}" dt="2022-10-23T14:34:38.158" v="15"/>
        <pc:sldMkLst>
          <pc:docMk/>
          <pc:sldMk cId="3027784054" sldId="345"/>
        </pc:sldMkLst>
        <pc:spChg chg="mod ord">
          <ac:chgData name="王刚" userId="27022d02-0f30-4be2-ba85-2611e7cd8132" providerId="ADAL" clId="{F7ADEE6F-CCE9-4F3E-BE4D-D895B001477D}" dt="2022-10-23T14:34:38.157" v="11"/>
          <ac:spMkLst>
            <pc:docMk/>
            <pc:sldMk cId="3027784054" sldId="345"/>
            <ac:spMk id="6" creationId="{4D691E71-1348-4F97-847D-931B81F6DCED}"/>
          </ac:spMkLst>
        </pc:spChg>
        <pc:spChg chg="mod">
          <ac:chgData name="王刚" userId="27022d02-0f30-4be2-ba85-2611e7cd8132" providerId="ADAL" clId="{F7ADEE6F-CCE9-4F3E-BE4D-D895B001477D}" dt="2022-10-23T14:34:38.157" v="9"/>
          <ac:spMkLst>
            <pc:docMk/>
            <pc:sldMk cId="3027784054" sldId="345"/>
            <ac:spMk id="9" creationId="{7B4E283F-4711-4F2D-90CD-184D15976CFE}"/>
          </ac:spMkLst>
        </pc:spChg>
        <pc:grpChg chg="mod ord">
          <ac:chgData name="王刚" userId="27022d02-0f30-4be2-ba85-2611e7cd8132" providerId="ADAL" clId="{F7ADEE6F-CCE9-4F3E-BE4D-D895B001477D}" dt="2022-10-23T14:34:38.157" v="13"/>
          <ac:grpSpMkLst>
            <pc:docMk/>
            <pc:sldMk cId="3027784054" sldId="345"/>
            <ac:grpSpMk id="10" creationId="{41E88519-F1E6-4EC0-99AA-4976C6977F74}"/>
          </ac:grpSpMkLst>
        </pc:grpChg>
        <pc:picChg chg="mod ord">
          <ac:chgData name="王刚" userId="27022d02-0f30-4be2-ba85-2611e7cd8132" providerId="ADAL" clId="{F7ADEE6F-CCE9-4F3E-BE4D-D895B001477D}" dt="2022-10-23T14:34:38.158" v="15"/>
          <ac:picMkLst>
            <pc:docMk/>
            <pc:sldMk cId="3027784054" sldId="345"/>
            <ac:picMk id="3" creationId="{2EF017C2-2C8E-40B2-8B3F-09B3CDEDEDCE}"/>
          </ac:picMkLst>
        </pc:picChg>
      </pc:sldChg>
      <pc:sldChg chg="modSp">
        <pc:chgData name="王刚" userId="27022d02-0f30-4be2-ba85-2611e7cd8132" providerId="ADAL" clId="{F7ADEE6F-CCE9-4F3E-BE4D-D895B001477D}" dt="2022-10-23T15:12:46.629" v="23"/>
        <pc:sldMkLst>
          <pc:docMk/>
          <pc:sldMk cId="1359077074" sldId="346"/>
        </pc:sldMkLst>
        <pc:spChg chg="mod ord">
          <ac:chgData name="王刚" userId="27022d02-0f30-4be2-ba85-2611e7cd8132" providerId="ADAL" clId="{F7ADEE6F-CCE9-4F3E-BE4D-D895B001477D}" dt="2022-10-23T15:12:46.629" v="19"/>
          <ac:spMkLst>
            <pc:docMk/>
            <pc:sldMk cId="1359077074" sldId="346"/>
            <ac:spMk id="6" creationId="{4D691E71-1348-4F97-847D-931B81F6DCED}"/>
          </ac:spMkLst>
        </pc:spChg>
        <pc:spChg chg="mod">
          <ac:chgData name="王刚" userId="27022d02-0f30-4be2-ba85-2611e7cd8132" providerId="ADAL" clId="{F7ADEE6F-CCE9-4F3E-BE4D-D895B001477D}" dt="2022-10-23T15:12:46.629" v="17"/>
          <ac:spMkLst>
            <pc:docMk/>
            <pc:sldMk cId="1359077074" sldId="346"/>
            <ac:spMk id="9" creationId="{7B4E283F-4711-4F2D-90CD-184D15976CFE}"/>
          </ac:spMkLst>
        </pc:spChg>
        <pc:grpChg chg="mod ord">
          <ac:chgData name="王刚" userId="27022d02-0f30-4be2-ba85-2611e7cd8132" providerId="ADAL" clId="{F7ADEE6F-CCE9-4F3E-BE4D-D895B001477D}" dt="2022-10-23T15:12:46.629" v="21"/>
          <ac:grpSpMkLst>
            <pc:docMk/>
            <pc:sldMk cId="1359077074" sldId="346"/>
            <ac:grpSpMk id="10" creationId="{41E88519-F1E6-4EC0-99AA-4976C6977F74}"/>
          </ac:grpSpMkLst>
        </pc:grpChg>
        <pc:picChg chg="mod ord">
          <ac:chgData name="王刚" userId="27022d02-0f30-4be2-ba85-2611e7cd8132" providerId="ADAL" clId="{F7ADEE6F-CCE9-4F3E-BE4D-D895B001477D}" dt="2022-10-23T15:12:46.629" v="23"/>
          <ac:picMkLst>
            <pc:docMk/>
            <pc:sldMk cId="1359077074" sldId="346"/>
            <ac:picMk id="3" creationId="{2EF017C2-2C8E-40B2-8B3F-09B3CDEDEDCE}"/>
          </ac:picMkLst>
        </pc:picChg>
      </pc:sldChg>
      <pc:sldChg chg="modSp">
        <pc:chgData name="王刚" userId="27022d02-0f30-4be2-ba85-2611e7cd8132" providerId="ADAL" clId="{F7ADEE6F-CCE9-4F3E-BE4D-D895B001477D}" dt="2022-10-23T15:13:45.409" v="46"/>
        <pc:sldMkLst>
          <pc:docMk/>
          <pc:sldMk cId="3135618718" sldId="348"/>
        </pc:sldMkLst>
        <pc:spChg chg="mod ord">
          <ac:chgData name="王刚" userId="27022d02-0f30-4be2-ba85-2611e7cd8132" providerId="ADAL" clId="{F7ADEE6F-CCE9-4F3E-BE4D-D895B001477D}" dt="2022-10-23T15:13:45.408" v="40"/>
          <ac:spMkLst>
            <pc:docMk/>
            <pc:sldMk cId="3135618718" sldId="348"/>
            <ac:spMk id="14" creationId="{5E8C8022-CB36-4836-927B-DE445F7D2C97}"/>
          </ac:spMkLst>
        </pc:spChg>
        <pc:spChg chg="mod">
          <ac:chgData name="王刚" userId="27022d02-0f30-4be2-ba85-2611e7cd8132" providerId="ADAL" clId="{F7ADEE6F-CCE9-4F3E-BE4D-D895B001477D}" dt="2022-10-23T15:13:45.408" v="38"/>
          <ac:spMkLst>
            <pc:docMk/>
            <pc:sldMk cId="3135618718" sldId="348"/>
            <ac:spMk id="17" creationId="{443F997C-B0FE-46D4-8E47-820D95629F30}"/>
          </ac:spMkLst>
        </pc:spChg>
        <pc:spChg chg="mod ord">
          <ac:chgData name="王刚" userId="27022d02-0f30-4be2-ba85-2611e7cd8132" providerId="ADAL" clId="{F7ADEE6F-CCE9-4F3E-BE4D-D895B001477D}" dt="2022-10-23T15:13:45.409" v="46"/>
          <ac:spMkLst>
            <pc:docMk/>
            <pc:sldMk cId="3135618718" sldId="348"/>
            <ac:spMk id="19" creationId="{1423E509-1BC2-4FFA-90AC-15A5FD9610D3}"/>
          </ac:spMkLst>
        </pc:spChg>
        <pc:grpChg chg="mod ord">
          <ac:chgData name="王刚" userId="27022d02-0f30-4be2-ba85-2611e7cd8132" providerId="ADAL" clId="{F7ADEE6F-CCE9-4F3E-BE4D-D895B001477D}" dt="2022-10-23T15:13:45.409" v="42"/>
          <ac:grpSpMkLst>
            <pc:docMk/>
            <pc:sldMk cId="3135618718" sldId="348"/>
            <ac:grpSpMk id="18" creationId="{E997EC37-AE15-466A-8BF2-7F0F5324E5EF}"/>
          </ac:grpSpMkLst>
        </pc:grpChg>
        <pc:picChg chg="mod ord">
          <ac:chgData name="王刚" userId="27022d02-0f30-4be2-ba85-2611e7cd8132" providerId="ADAL" clId="{F7ADEE6F-CCE9-4F3E-BE4D-D895B001477D}" dt="2022-10-23T15:13:45.409" v="44"/>
          <ac:picMkLst>
            <pc:docMk/>
            <pc:sldMk cId="3135618718" sldId="348"/>
            <ac:picMk id="3" creationId="{DE051AC9-B85B-4FD6-A9C5-A684FDDE3CD6}"/>
          </ac:picMkLst>
        </pc:picChg>
        <pc:picChg chg="mod modCrop">
          <ac:chgData name="王刚" userId="27022d02-0f30-4be2-ba85-2611e7cd8132" providerId="ADAL" clId="{F7ADEE6F-CCE9-4F3E-BE4D-D895B001477D}" dt="2022-10-23T15:13:42.785" v="36" actId="732"/>
          <ac:picMkLst>
            <pc:docMk/>
            <pc:sldMk cId="3135618718" sldId="348"/>
            <ac:picMk id="20" creationId="{C0DD876C-D421-4F85-A594-8DEBA551447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7BBE8E9-97F3-4E03-88F8-674D4C48B7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7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78CBAA-79E0-40A1-BC77-9F32A51EE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2BAD1-9671-4FA3-9B10-961686C8DA39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A803BE-E090-4FA7-ADD4-4A69CF5E0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89C271-8C39-4210-9E66-80FC16D0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FE0C-5064-4409-B189-CC21AE162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186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8BFC6DD-A879-4C35-8B48-184EF700D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7D16BC-974B-4686-B02D-5ED97E2B2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18A132-90FF-4344-866F-E09D67D46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BAD1-9671-4FA3-9B10-961686C8DA39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388ABE-0A93-41EA-942B-C912A035B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E2FC45-37F5-4C82-AD46-332765627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8FE0C-5064-4409-B189-CC21AE162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89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80.png"/><Relationship Id="rId17" Type="http://schemas.openxmlformats.org/officeDocument/2006/relationships/image" Target="../media/image190.png"/><Relationship Id="rId2" Type="http://schemas.openxmlformats.org/officeDocument/2006/relationships/image" Target="../media/image26.png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70.png"/><Relationship Id="rId5" Type="http://schemas.openxmlformats.org/officeDocument/2006/relationships/image" Target="../media/image29.png"/><Relationship Id="rId15" Type="http://schemas.openxmlformats.org/officeDocument/2006/relationships/image" Target="../media/image17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18.tmp"/><Relationship Id="rId5" Type="http://schemas.openxmlformats.org/officeDocument/2006/relationships/tags" Target="../tags/tag24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3.xml"/><Relationship Id="rId9" Type="http://schemas.openxmlformats.org/officeDocument/2006/relationships/tags" Target="../tags/tag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2" Type="http://schemas.openxmlformats.org/officeDocument/2006/relationships/tags" Target="../tags/tag30.xml"/><Relationship Id="rId16" Type="http://schemas.openxmlformats.org/officeDocument/2006/relationships/image" Target="../media/image18.tmp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5" Type="http://schemas.openxmlformats.org/officeDocument/2006/relationships/image" Target="../media/image60.png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8.tm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8.tmp"/><Relationship Id="rId5" Type="http://schemas.openxmlformats.org/officeDocument/2006/relationships/tags" Target="../tags/tag15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>
            <a:extLst>
              <a:ext uri="{FF2B5EF4-FFF2-40B4-BE49-F238E27FC236}">
                <a16:creationId xmlns:a16="http://schemas.microsoft.com/office/drawing/2014/main" id="{E37131E3-6C1B-49E3-8DEA-EB8E8762A177}"/>
              </a:ext>
            </a:extLst>
          </p:cNvPr>
          <p:cNvGrpSpPr/>
          <p:nvPr/>
        </p:nvGrpSpPr>
        <p:grpSpPr>
          <a:xfrm>
            <a:off x="1835193" y="1946758"/>
            <a:ext cx="7947437" cy="2128351"/>
            <a:chOff x="1835193" y="1946758"/>
            <a:chExt cx="7947437" cy="2128351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062C33A-5807-49E4-B2C4-DF6024DC75C4}"/>
                </a:ext>
              </a:extLst>
            </p:cNvPr>
            <p:cNvSpPr/>
            <p:nvPr/>
          </p:nvSpPr>
          <p:spPr>
            <a:xfrm>
              <a:off x="2054159" y="2177143"/>
              <a:ext cx="7728471" cy="1469545"/>
            </a:xfrm>
            <a:prstGeom prst="rect">
              <a:avLst/>
            </a:prstGeom>
            <a:solidFill>
              <a:srgbClr val="23B3D2"/>
            </a:solidFill>
            <a:ln w="57150">
              <a:solidFill>
                <a:srgbClr val="FFFFFF">
                  <a:alpha val="50196"/>
                </a:srgbClr>
              </a:solidFill>
            </a:ln>
            <a:effectLst>
              <a:outerShdw blurRad="63500" dist="101600" dir="2700000" algn="tl" rotWithShape="0">
                <a:srgbClr val="3263B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FAE98E9-6442-4BD1-A282-04E18D157F9C}"/>
                </a:ext>
              </a:extLst>
            </p:cNvPr>
            <p:cNvGrpSpPr/>
            <p:nvPr/>
          </p:nvGrpSpPr>
          <p:grpSpPr>
            <a:xfrm>
              <a:off x="1835193" y="1946758"/>
              <a:ext cx="4320077" cy="2128351"/>
              <a:chOff x="2138780" y="2094399"/>
              <a:chExt cx="4320077" cy="2150857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A9F9E130-C2D8-4651-806A-15C84F9EC9F2}"/>
                  </a:ext>
                </a:extLst>
              </p:cNvPr>
              <p:cNvGrpSpPr/>
              <p:nvPr/>
            </p:nvGrpSpPr>
            <p:grpSpPr>
              <a:xfrm>
                <a:off x="2138780" y="2094399"/>
                <a:ext cx="4320077" cy="2150857"/>
                <a:chOff x="2630069" y="2296310"/>
                <a:chExt cx="4320077" cy="1881216"/>
              </a:xfrm>
            </p:grpSpPr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357C6FFF-5E4E-4203-AD5A-D63A2C3A5C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30069" y="2305033"/>
                  <a:ext cx="395009" cy="0"/>
                </a:xfrm>
                <a:prstGeom prst="line">
                  <a:avLst/>
                </a:prstGeom>
                <a:ln w="57150">
                  <a:solidFill>
                    <a:srgbClr val="03285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9E54B9B1-5895-4238-8154-9671C5F3B601}"/>
                    </a:ext>
                  </a:extLst>
                </p:cNvPr>
                <p:cNvCxnSpPr/>
                <p:nvPr/>
              </p:nvCxnSpPr>
              <p:spPr>
                <a:xfrm>
                  <a:off x="2652817" y="2296310"/>
                  <a:ext cx="0" cy="1881216"/>
                </a:xfrm>
                <a:prstGeom prst="line">
                  <a:avLst/>
                </a:prstGeom>
                <a:ln w="57150">
                  <a:solidFill>
                    <a:srgbClr val="03285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71B0ACCF-A9EB-487D-A4F9-C359AD6F6E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30592" y="4174124"/>
                  <a:ext cx="4319554" cy="0"/>
                </a:xfrm>
                <a:prstGeom prst="line">
                  <a:avLst/>
                </a:prstGeom>
                <a:ln w="57150">
                  <a:solidFill>
                    <a:srgbClr val="03285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AF17D95F-8DA1-4EE6-898A-F6B364D3D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1451" y="2103123"/>
                <a:ext cx="1708582" cy="0"/>
              </a:xfrm>
              <a:prstGeom prst="line">
                <a:avLst/>
              </a:prstGeom>
              <a:ln w="19050">
                <a:solidFill>
                  <a:srgbClr val="03285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19">
            <a:extLst>
              <a:ext uri="{FF2B5EF4-FFF2-40B4-BE49-F238E27FC236}">
                <a16:creationId xmlns:a16="http://schemas.microsoft.com/office/drawing/2014/main" id="{93E6EC25-1013-4384-AA58-D078A386F0A5}"/>
              </a:ext>
            </a:extLst>
          </p:cNvPr>
          <p:cNvSpPr txBox="1"/>
          <p:nvPr/>
        </p:nvSpPr>
        <p:spPr>
          <a:xfrm>
            <a:off x="3764099" y="4603830"/>
            <a:ext cx="4794343" cy="667574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95000"/>
                <a:lumOff val="5000"/>
                <a:alpha val="0"/>
              </a:schemeClr>
            </a:outerShdw>
          </a:effectLst>
        </p:spPr>
        <p:txBody>
          <a:bodyPr wrap="square" lIns="96411" tIns="48206" rIns="96411" bIns="48206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2800" b="1" spc="300" dirty="0">
                <a:solidFill>
                  <a:srgbClr val="032854"/>
                </a:solidFill>
                <a:sym typeface="微软雅黑" panose="020B0503020204020204" charset="-122"/>
              </a:rPr>
              <a:t>南开大学</a:t>
            </a:r>
            <a:endParaRPr lang="en-US" altLang="zh-CN" sz="2800" b="1" spc="300" dirty="0">
              <a:solidFill>
                <a:srgbClr val="032854"/>
              </a:solidFill>
              <a:sym typeface="微软雅黑" panose="020B0503020204020204" charset="-122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27C73111-5FC2-4B4B-9C3E-8A832DBAF85B}"/>
              </a:ext>
            </a:extLst>
          </p:cNvPr>
          <p:cNvSpPr txBox="1"/>
          <p:nvPr/>
        </p:nvSpPr>
        <p:spPr>
          <a:xfrm>
            <a:off x="1742076" y="2554252"/>
            <a:ext cx="8312434" cy="707886"/>
          </a:xfrm>
          <a:prstGeom prst="rect">
            <a:avLst/>
          </a:prstGeom>
          <a:noFill/>
          <a:effectLst>
            <a:outerShdw blurRad="63500" dist="50800" dir="2700000" algn="tl" rotWithShape="0">
              <a:srgbClr val="A9CBE9"/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8000"/>
              </a:lnSpc>
              <a:defRPr sz="6000">
                <a:ln w="3175">
                  <a:solidFill>
                    <a:schemeClr val="bg1"/>
                  </a:solidFill>
                </a:ln>
                <a:solidFill>
                  <a:srgbClr val="1F4E79"/>
                </a:solidFill>
                <a:latin typeface="造字工房力黑（非商用）常规体" pitchFamily="50" charset="-122"/>
                <a:ea typeface="造字工房力黑（非商用）常规体" pitchFamily="50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lnSpc>
                <a:spcPct val="100000"/>
              </a:lnSpc>
            </a:pPr>
            <a:r>
              <a:rPr lang="zh-CN" altLang="en-US" sz="4000" b="1" dirty="0">
                <a:ln w="6600">
                  <a:solidFill>
                    <a:srgbClr val="23B3D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32854"/>
                  </a:outerShdw>
                </a:effectLst>
                <a:sym typeface="微软雅黑" panose="020B0503020204020204" charset="-122"/>
              </a:rPr>
              <a:t>第</a:t>
            </a:r>
            <a:r>
              <a:rPr lang="en-US" altLang="zh-CN" sz="4000" b="1" dirty="0">
                <a:ln w="6600">
                  <a:solidFill>
                    <a:srgbClr val="23B3D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32854"/>
                  </a:outerShdw>
                </a:effectLst>
                <a:sym typeface="微软雅黑" panose="020B0503020204020204" charset="-122"/>
              </a:rPr>
              <a:t>2</a:t>
            </a:r>
            <a:r>
              <a:rPr lang="zh-CN" altLang="en-US" sz="4000" b="1" dirty="0">
                <a:ln w="6600">
                  <a:solidFill>
                    <a:srgbClr val="23B3D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32854"/>
                  </a:outerShdw>
                </a:effectLst>
                <a:sym typeface="微软雅黑" panose="020B0503020204020204" charset="-122"/>
              </a:rPr>
              <a:t>讲</a:t>
            </a:r>
            <a:r>
              <a:rPr lang="en-US" altLang="zh-CN" sz="4000" b="1" dirty="0">
                <a:ln w="6600">
                  <a:solidFill>
                    <a:srgbClr val="23B3D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32854"/>
                  </a:outerShdw>
                </a:effectLst>
                <a:sym typeface="微软雅黑" panose="020B0503020204020204" charset="-122"/>
              </a:rPr>
              <a:t> </a:t>
            </a:r>
            <a:r>
              <a:rPr lang="zh-CN" altLang="en-US" sz="4000" b="1" dirty="0">
                <a:ln w="6600">
                  <a:solidFill>
                    <a:srgbClr val="23B3D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32854"/>
                  </a:outerShdw>
                </a:effectLst>
                <a:sym typeface="微软雅黑" panose="020B0503020204020204" charset="-122"/>
              </a:rPr>
              <a:t>机器学习</a:t>
            </a:r>
            <a:r>
              <a:rPr lang="en-US" altLang="zh-CN" sz="4000" b="1" dirty="0">
                <a:ln w="6600">
                  <a:solidFill>
                    <a:srgbClr val="23B3D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32854"/>
                  </a:outerShdw>
                </a:effectLst>
                <a:sym typeface="微软雅黑" panose="020B0503020204020204" charset="-122"/>
              </a:rPr>
              <a:t>——</a:t>
            </a:r>
            <a:r>
              <a:rPr lang="zh-CN" altLang="en-US" sz="4000" b="1" dirty="0">
                <a:ln w="6600">
                  <a:solidFill>
                    <a:srgbClr val="23B3D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32854"/>
                  </a:outerShdw>
                </a:effectLst>
                <a:sym typeface="微软雅黑" panose="020B0503020204020204" charset="-122"/>
              </a:rPr>
              <a:t>回归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66FA859-7078-4D6B-BA6F-C7B396BD121E}"/>
              </a:ext>
            </a:extLst>
          </p:cNvPr>
          <p:cNvGrpSpPr/>
          <p:nvPr/>
        </p:nvGrpSpPr>
        <p:grpSpPr>
          <a:xfrm>
            <a:off x="7248099" y="826852"/>
            <a:ext cx="3478024" cy="3478024"/>
            <a:chOff x="7026250" y="1089655"/>
            <a:chExt cx="3291720" cy="3291720"/>
          </a:xfrm>
        </p:grpSpPr>
        <p:sp>
          <p:nvSpPr>
            <p:cNvPr id="48" name="弧形 47">
              <a:extLst>
                <a:ext uri="{FF2B5EF4-FFF2-40B4-BE49-F238E27FC236}">
                  <a16:creationId xmlns:a16="http://schemas.microsoft.com/office/drawing/2014/main" id="{8693E0C5-D4A0-4CAE-A39E-2F9131DF22F1}"/>
                </a:ext>
              </a:extLst>
            </p:cNvPr>
            <p:cNvSpPr/>
            <p:nvPr/>
          </p:nvSpPr>
          <p:spPr>
            <a:xfrm>
              <a:off x="7026250" y="1089655"/>
              <a:ext cx="3291720" cy="3291720"/>
            </a:xfrm>
            <a:prstGeom prst="arc">
              <a:avLst>
                <a:gd name="adj1" fmla="val 12175740"/>
                <a:gd name="adj2" fmla="val 3940570"/>
              </a:avLst>
            </a:prstGeom>
            <a:ln w="19050">
              <a:solidFill>
                <a:srgbClr val="49A7C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弧形 48">
              <a:extLst>
                <a:ext uri="{FF2B5EF4-FFF2-40B4-BE49-F238E27FC236}">
                  <a16:creationId xmlns:a16="http://schemas.microsoft.com/office/drawing/2014/main" id="{7D7433C4-E270-4D13-9DAB-BD708BF238B7}"/>
                </a:ext>
              </a:extLst>
            </p:cNvPr>
            <p:cNvSpPr/>
            <p:nvPr/>
          </p:nvSpPr>
          <p:spPr>
            <a:xfrm>
              <a:off x="7243709" y="1307114"/>
              <a:ext cx="2856802" cy="2856802"/>
            </a:xfrm>
            <a:prstGeom prst="arc">
              <a:avLst>
                <a:gd name="adj1" fmla="val 13932011"/>
                <a:gd name="adj2" fmla="val 1246162"/>
              </a:avLst>
            </a:prstGeom>
            <a:ln w="19050">
              <a:solidFill>
                <a:srgbClr val="032854">
                  <a:alpha val="10196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弧形 49">
              <a:extLst>
                <a:ext uri="{FF2B5EF4-FFF2-40B4-BE49-F238E27FC236}">
                  <a16:creationId xmlns:a16="http://schemas.microsoft.com/office/drawing/2014/main" id="{F54E56E9-2F3A-4BFD-A6FF-FEA8F9E0B4B4}"/>
                </a:ext>
              </a:extLst>
            </p:cNvPr>
            <p:cNvSpPr/>
            <p:nvPr/>
          </p:nvSpPr>
          <p:spPr>
            <a:xfrm>
              <a:off x="7402938" y="1466343"/>
              <a:ext cx="2538345" cy="2538345"/>
            </a:xfrm>
            <a:prstGeom prst="arc">
              <a:avLst>
                <a:gd name="adj1" fmla="val 20256796"/>
                <a:gd name="adj2" fmla="val 2740376"/>
              </a:avLst>
            </a:prstGeom>
            <a:ln w="3175">
              <a:solidFill>
                <a:srgbClr val="49A7C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C8AEDD4-E99A-4FE0-AE9C-9044FFF9EB67}"/>
              </a:ext>
            </a:extLst>
          </p:cNvPr>
          <p:cNvGrpSpPr/>
          <p:nvPr/>
        </p:nvGrpSpPr>
        <p:grpSpPr>
          <a:xfrm>
            <a:off x="6814339" y="3793647"/>
            <a:ext cx="555327" cy="587429"/>
            <a:chOff x="3770271" y="3684777"/>
            <a:chExt cx="458948" cy="485478"/>
          </a:xfrm>
        </p:grpSpPr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55480004-6510-4B0E-ACD7-97B5D09633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986" t="-13" r="-4164" b="-338"/>
            <a:stretch/>
          </p:blipFill>
          <p:spPr>
            <a:xfrm rot="5400000">
              <a:off x="3757006" y="3698042"/>
              <a:ext cx="485478" cy="458948"/>
            </a:xfrm>
            <a:prstGeom prst="rect">
              <a:avLst/>
            </a:prstGeom>
          </p:spPr>
        </p:pic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9D49BAFC-41E8-4D33-80A5-55DE052F65DF}"/>
                </a:ext>
              </a:extLst>
            </p:cNvPr>
            <p:cNvSpPr/>
            <p:nvPr/>
          </p:nvSpPr>
          <p:spPr>
            <a:xfrm>
              <a:off x="3821560" y="3743254"/>
              <a:ext cx="356371" cy="36852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74" dirty="0"/>
            </a:p>
          </p:txBody>
        </p:sp>
        <p:pic>
          <p:nvPicPr>
            <p:cNvPr id="54" name="图形 53">
              <a:extLst>
                <a:ext uri="{FF2B5EF4-FFF2-40B4-BE49-F238E27FC236}">
                  <a16:creationId xmlns:a16="http://schemas.microsoft.com/office/drawing/2014/main" id="{EF6DDC7B-3B9A-4892-89D8-25B82DF7E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98098" y="3834168"/>
              <a:ext cx="203294" cy="186694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31167FE2-6439-4EA2-B4AF-FF468B860514}"/>
              </a:ext>
            </a:extLst>
          </p:cNvPr>
          <p:cNvGrpSpPr/>
          <p:nvPr/>
        </p:nvGrpSpPr>
        <p:grpSpPr>
          <a:xfrm>
            <a:off x="8065173" y="3793647"/>
            <a:ext cx="555327" cy="587429"/>
            <a:chOff x="4972245" y="3684777"/>
            <a:chExt cx="458948" cy="485478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72BC6B01-B20A-4437-BEB5-109E2CF68973}"/>
                </a:ext>
              </a:extLst>
            </p:cNvPr>
            <p:cNvGrpSpPr/>
            <p:nvPr/>
          </p:nvGrpSpPr>
          <p:grpSpPr>
            <a:xfrm>
              <a:off x="4972245" y="3684777"/>
              <a:ext cx="458948" cy="485478"/>
              <a:chOff x="3770271" y="3684777"/>
              <a:chExt cx="458948" cy="485478"/>
            </a:xfrm>
          </p:grpSpPr>
          <p:pic>
            <p:nvPicPr>
              <p:cNvPr id="58" name="图形 57">
                <a:extLst>
                  <a:ext uri="{FF2B5EF4-FFF2-40B4-BE49-F238E27FC236}">
                    <a16:creationId xmlns:a16="http://schemas.microsoft.com/office/drawing/2014/main" id="{EF957AC2-EBD2-4DBF-991B-0713E37063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-1986" t="-13" r="-4164" b="-338"/>
              <a:stretch/>
            </p:blipFill>
            <p:spPr>
              <a:xfrm rot="5400000">
                <a:off x="3757006" y="3698042"/>
                <a:ext cx="485478" cy="458948"/>
              </a:xfrm>
              <a:prstGeom prst="rect">
                <a:avLst/>
              </a:prstGeom>
            </p:spPr>
          </p:pic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F0067C4F-3153-4179-8530-322D8E9BFE66}"/>
                  </a:ext>
                </a:extLst>
              </p:cNvPr>
              <p:cNvSpPr/>
              <p:nvPr/>
            </p:nvSpPr>
            <p:spPr>
              <a:xfrm>
                <a:off x="3821560" y="3743254"/>
                <a:ext cx="356371" cy="36852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74" dirty="0"/>
              </a:p>
            </p:txBody>
          </p:sp>
        </p:grpSp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C6348F07-6E02-4AF4-B753-9EAD96E88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07369" y="3845058"/>
              <a:ext cx="188700" cy="164917"/>
            </a:xfrm>
            <a:prstGeom prst="rect">
              <a:avLst/>
            </a:prstGeom>
          </p:spPr>
        </p:pic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A5473DC8-3518-4E5E-B260-29C8CEA73F1C}"/>
              </a:ext>
            </a:extLst>
          </p:cNvPr>
          <p:cNvGrpSpPr/>
          <p:nvPr/>
        </p:nvGrpSpPr>
        <p:grpSpPr>
          <a:xfrm>
            <a:off x="8690591" y="3793647"/>
            <a:ext cx="555327" cy="587429"/>
            <a:chOff x="5646523" y="3684777"/>
            <a:chExt cx="458948" cy="48547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7AEEC0A6-7AC0-4948-86D0-DA9E54F671C9}"/>
                </a:ext>
              </a:extLst>
            </p:cNvPr>
            <p:cNvGrpSpPr/>
            <p:nvPr/>
          </p:nvGrpSpPr>
          <p:grpSpPr>
            <a:xfrm>
              <a:off x="5646523" y="3684777"/>
              <a:ext cx="458948" cy="485478"/>
              <a:chOff x="3770271" y="3684777"/>
              <a:chExt cx="458948" cy="485478"/>
            </a:xfrm>
          </p:grpSpPr>
          <p:pic>
            <p:nvPicPr>
              <p:cNvPr id="63" name="图形 62">
                <a:extLst>
                  <a:ext uri="{FF2B5EF4-FFF2-40B4-BE49-F238E27FC236}">
                    <a16:creationId xmlns:a16="http://schemas.microsoft.com/office/drawing/2014/main" id="{F38454C8-D9C8-48A2-BCA3-1B3D2ACEF1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-1986" t="-13" r="-4164" b="-338"/>
              <a:stretch/>
            </p:blipFill>
            <p:spPr>
              <a:xfrm rot="5400000">
                <a:off x="3757006" y="3698042"/>
                <a:ext cx="485478" cy="458948"/>
              </a:xfrm>
              <a:prstGeom prst="rect">
                <a:avLst/>
              </a:prstGeom>
            </p:spPr>
          </p:pic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1B644D9-5A76-4635-89AA-9614CEAB09F4}"/>
                  </a:ext>
                </a:extLst>
              </p:cNvPr>
              <p:cNvSpPr/>
              <p:nvPr/>
            </p:nvSpPr>
            <p:spPr>
              <a:xfrm>
                <a:off x="3821560" y="3743254"/>
                <a:ext cx="356371" cy="36852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74" dirty="0"/>
              </a:p>
            </p:txBody>
          </p:sp>
        </p:grpSp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D5B0B4AE-650B-4B8C-8F97-33CB19CED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87578" y="3859829"/>
              <a:ext cx="180208" cy="135375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4B179C0-BBC7-4870-AB70-B2FC9021D691}"/>
              </a:ext>
            </a:extLst>
          </p:cNvPr>
          <p:cNvGrpSpPr/>
          <p:nvPr/>
        </p:nvGrpSpPr>
        <p:grpSpPr>
          <a:xfrm>
            <a:off x="7439756" y="3793647"/>
            <a:ext cx="555327" cy="587429"/>
            <a:chOff x="4393261" y="3684777"/>
            <a:chExt cx="458948" cy="485478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40190E4A-820A-4A4D-B4E0-A8B7D3B382C8}"/>
                </a:ext>
              </a:extLst>
            </p:cNvPr>
            <p:cNvGrpSpPr/>
            <p:nvPr/>
          </p:nvGrpSpPr>
          <p:grpSpPr>
            <a:xfrm>
              <a:off x="4393261" y="3684777"/>
              <a:ext cx="458948" cy="485478"/>
              <a:chOff x="3770271" y="3684777"/>
              <a:chExt cx="458948" cy="485478"/>
            </a:xfrm>
          </p:grpSpPr>
          <p:pic>
            <p:nvPicPr>
              <p:cNvPr id="68" name="图形 67">
                <a:extLst>
                  <a:ext uri="{FF2B5EF4-FFF2-40B4-BE49-F238E27FC236}">
                    <a16:creationId xmlns:a16="http://schemas.microsoft.com/office/drawing/2014/main" id="{8E162B40-BB74-4AB5-8DB9-42FA5108BA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-1986" t="-13" r="-4164" b="-338"/>
              <a:stretch/>
            </p:blipFill>
            <p:spPr>
              <a:xfrm rot="5400000">
                <a:off x="3757006" y="3698042"/>
                <a:ext cx="485478" cy="458948"/>
              </a:xfrm>
              <a:prstGeom prst="rect">
                <a:avLst/>
              </a:prstGeom>
            </p:spPr>
          </p:pic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BB4D8EC6-2DA6-46C0-8CD6-737DDA461372}"/>
                  </a:ext>
                </a:extLst>
              </p:cNvPr>
              <p:cNvSpPr/>
              <p:nvPr/>
            </p:nvSpPr>
            <p:spPr>
              <a:xfrm>
                <a:off x="3821560" y="3743254"/>
                <a:ext cx="356371" cy="36852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74" dirty="0"/>
              </a:p>
            </p:txBody>
          </p:sp>
        </p:grpSp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id="{72C4A62F-2B3D-4AF0-9C5A-4840F4278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19129" y="3826813"/>
              <a:ext cx="201160" cy="201406"/>
            </a:xfrm>
            <a:prstGeom prst="rect">
              <a:avLst/>
            </a:prstGeom>
          </p:spPr>
        </p:pic>
      </p:grpSp>
      <p:pic>
        <p:nvPicPr>
          <p:cNvPr id="74" name="图片 73">
            <a:extLst>
              <a:ext uri="{FF2B5EF4-FFF2-40B4-BE49-F238E27FC236}">
                <a16:creationId xmlns:a16="http://schemas.microsoft.com/office/drawing/2014/main" id="{AC8D7CB7-D8EB-467A-9CD4-7C704D1CBE2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20640" y="921629"/>
            <a:ext cx="2533870" cy="1787290"/>
          </a:xfrm>
          <a:prstGeom prst="rect">
            <a:avLst/>
          </a:prstGeom>
          <a:effectLst>
            <a:outerShdw blurRad="50800" dist="38100" dir="2700000" algn="tl" rotWithShape="0">
              <a:srgbClr val="032854">
                <a:alpha val="70000"/>
              </a:srgbClr>
            </a:outerShdw>
          </a:effectLst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91273063-6050-4646-8261-91FB4E0B7ADF}"/>
              </a:ext>
            </a:extLst>
          </p:cNvPr>
          <p:cNvGrpSpPr/>
          <p:nvPr/>
        </p:nvGrpSpPr>
        <p:grpSpPr>
          <a:xfrm>
            <a:off x="5410502" y="5458126"/>
            <a:ext cx="1403837" cy="467143"/>
            <a:chOff x="687080" y="521587"/>
            <a:chExt cx="3765495" cy="555699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EC0D08B-98D1-43AD-92D5-3A7B7CA65ADA}"/>
                </a:ext>
              </a:extLst>
            </p:cNvPr>
            <p:cNvGrpSpPr/>
            <p:nvPr/>
          </p:nvGrpSpPr>
          <p:grpSpPr>
            <a:xfrm>
              <a:off x="687080" y="521587"/>
              <a:ext cx="3765495" cy="553480"/>
              <a:chOff x="4704284" y="2978391"/>
              <a:chExt cx="2939477" cy="553480"/>
            </a:xfrm>
            <a:effectLst>
              <a:outerShdw blurRad="203200" dist="38100" dir="2700000" sx="102000" sy="102000" algn="tl" rotWithShape="0">
                <a:prstClr val="black">
                  <a:alpha val="32000"/>
                </a:prstClr>
              </a:outerShdw>
            </a:effectLst>
          </p:grpSpPr>
          <p:sp>
            <p:nvSpPr>
              <p:cNvPr id="70" name="六边形 69">
                <a:extLst>
                  <a:ext uri="{FF2B5EF4-FFF2-40B4-BE49-F238E27FC236}">
                    <a16:creationId xmlns:a16="http://schemas.microsoft.com/office/drawing/2014/main" id="{08BCB6B0-3509-4980-A6E5-0A3A06D2518B}"/>
                  </a:ext>
                </a:extLst>
              </p:cNvPr>
              <p:cNvSpPr/>
              <p:nvPr/>
            </p:nvSpPr>
            <p:spPr>
              <a:xfrm>
                <a:off x="4704284" y="2978391"/>
                <a:ext cx="2939477" cy="553480"/>
              </a:xfrm>
              <a:prstGeom prst="hexagon">
                <a:avLst>
                  <a:gd name="adj" fmla="val 27581"/>
                  <a:gd name="vf" fmla="val 115470"/>
                </a:avLst>
              </a:prstGeom>
              <a:solidFill>
                <a:srgbClr val="3263B1"/>
              </a:solidFill>
              <a:ln w="28575">
                <a:solidFill>
                  <a:srgbClr val="EDFF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D202CECF-57DC-43D9-B2BA-9B839EC218CF}"/>
                  </a:ext>
                </a:extLst>
              </p:cNvPr>
              <p:cNvGrpSpPr/>
              <p:nvPr/>
            </p:nvGrpSpPr>
            <p:grpSpPr>
              <a:xfrm>
                <a:off x="4888360" y="3118867"/>
                <a:ext cx="2585329" cy="272528"/>
                <a:chOff x="5478910" y="3118867"/>
                <a:chExt cx="2585329" cy="272528"/>
              </a:xfrm>
            </p:grpSpPr>
            <p:sp>
              <p:nvSpPr>
                <p:cNvPr id="72" name="箭头: V 形 50">
                  <a:extLst>
                    <a:ext uri="{FF2B5EF4-FFF2-40B4-BE49-F238E27FC236}">
                      <a16:creationId xmlns:a16="http://schemas.microsoft.com/office/drawing/2014/main" id="{F6FAF082-C1E2-4BD9-B6B8-1027069A0555}"/>
                    </a:ext>
                  </a:extLst>
                </p:cNvPr>
                <p:cNvSpPr/>
                <p:nvPr/>
              </p:nvSpPr>
              <p:spPr>
                <a:xfrm flipH="1">
                  <a:off x="5478910" y="3118867"/>
                  <a:ext cx="116390" cy="272528"/>
                </a:xfrm>
                <a:prstGeom prst="chevron">
                  <a:avLst>
                    <a:gd name="adj" fmla="val 79398"/>
                  </a:avLst>
                </a:prstGeom>
                <a:solidFill>
                  <a:schemeClr val="bg1"/>
                </a:solidFill>
                <a:ln>
                  <a:solidFill>
                    <a:srgbClr val="EDFFF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箭头: V 形 51">
                  <a:extLst>
                    <a:ext uri="{FF2B5EF4-FFF2-40B4-BE49-F238E27FC236}">
                      <a16:creationId xmlns:a16="http://schemas.microsoft.com/office/drawing/2014/main" id="{086510A7-3D12-4D14-9C50-21E3B9FF1D5E}"/>
                    </a:ext>
                  </a:extLst>
                </p:cNvPr>
                <p:cNvSpPr/>
                <p:nvPr/>
              </p:nvSpPr>
              <p:spPr>
                <a:xfrm>
                  <a:off x="7924289" y="3118867"/>
                  <a:ext cx="139950" cy="272528"/>
                </a:xfrm>
                <a:prstGeom prst="chevron">
                  <a:avLst>
                    <a:gd name="adj" fmla="val 79398"/>
                  </a:avLst>
                </a:prstGeom>
                <a:solidFill>
                  <a:schemeClr val="bg1"/>
                </a:solidFill>
                <a:ln>
                  <a:solidFill>
                    <a:srgbClr val="EDFFF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53FABBB-A3CA-4E4F-9CEC-FD57177ACC02}"/>
                </a:ext>
              </a:extLst>
            </p:cNvPr>
            <p:cNvSpPr/>
            <p:nvPr/>
          </p:nvSpPr>
          <p:spPr>
            <a:xfrm>
              <a:off x="1324474" y="528104"/>
              <a:ext cx="2528828" cy="54918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haroni" panose="02010803020104030203" pitchFamily="2" charset="-79"/>
                </a:rPr>
                <a:t>王刚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C026664-E160-4DEC-9C36-3EED3DE12694}"/>
              </a:ext>
            </a:extLst>
          </p:cNvPr>
          <p:cNvSpPr txBox="1"/>
          <p:nvPr/>
        </p:nvSpPr>
        <p:spPr>
          <a:xfrm>
            <a:off x="4488095" y="5930747"/>
            <a:ext cx="3371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ganggang@nankai.edu.cn</a:t>
            </a:r>
          </a:p>
        </p:txBody>
      </p:sp>
    </p:spTree>
    <p:extLst>
      <p:ext uri="{BB962C8B-B14F-4D97-AF65-F5344CB8AC3E}">
        <p14:creationId xmlns:p14="http://schemas.microsoft.com/office/powerpoint/2010/main" val="342458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5FD34C-2B7C-4CFE-A012-CAF59E18B9A1}"/>
              </a:ext>
            </a:extLst>
          </p:cNvPr>
          <p:cNvGrpSpPr/>
          <p:nvPr/>
        </p:nvGrpSpPr>
        <p:grpSpPr>
          <a:xfrm>
            <a:off x="723553" y="308620"/>
            <a:ext cx="3283297" cy="584901"/>
            <a:chOff x="698153" y="503365"/>
            <a:chExt cx="3283297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3740B4A-28A0-487D-882F-E631A96FCD09}"/>
                </a:ext>
              </a:extLst>
            </p:cNvPr>
            <p:cNvSpPr/>
            <p:nvPr/>
          </p:nvSpPr>
          <p:spPr>
            <a:xfrm>
              <a:off x="698153" y="503539"/>
              <a:ext cx="3283297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50BF36C3-828C-4B6E-AD82-4D04DF22A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9175" y="640134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3BD8815D-A245-4CE9-BCD6-14E4691C90BA}"/>
                </a:ext>
              </a:extLst>
            </p:cNvPr>
            <p:cNvSpPr txBox="1"/>
            <p:nvPr/>
          </p:nvSpPr>
          <p:spPr>
            <a:xfrm>
              <a:off x="1358178" y="503365"/>
              <a:ext cx="1826044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机器学习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5F0634-406B-43D5-9302-1E971D034D05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D7B72A6E-A790-4DBA-B8CE-D98C5CAC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椭圆 11">
              <a:extLst>
                <a:ext uri="{FF2B5EF4-FFF2-40B4-BE49-F238E27FC236}">
                  <a16:creationId xmlns:a16="http://schemas.microsoft.com/office/drawing/2014/main" id="{3F708C02-88E6-471C-8BBC-E5FA4DB67345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26D5C9E-3B75-4552-A7F7-7F52908DDBE4}"/>
              </a:ext>
            </a:extLst>
          </p:cNvPr>
          <p:cNvGrpSpPr/>
          <p:nvPr/>
        </p:nvGrpSpPr>
        <p:grpSpPr>
          <a:xfrm>
            <a:off x="448778" y="1213858"/>
            <a:ext cx="3155797" cy="861117"/>
            <a:chOff x="912010" y="1434317"/>
            <a:chExt cx="2549611" cy="861117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47E731B-393C-4A82-8893-4E3DCD16AD86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16A21315-292F-40F7-9680-521A445CEB01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A9261DC8-7C81-49F5-A5EA-F1662EDCC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86F55D6A-98A6-4ACF-BD97-9FA1CC974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D8F182F3-0A21-4531-ACBF-5D2C5F9EFA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BBB3EC82-07C7-4AD3-A1E1-B48FC7157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矩形: 圆顶角 35">
                <a:extLst>
                  <a:ext uri="{FF2B5EF4-FFF2-40B4-BE49-F238E27FC236}">
                    <a16:creationId xmlns:a16="http://schemas.microsoft.com/office/drawing/2014/main" id="{3D294258-4B63-40CC-AB7A-834045FA9EB5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5A407ED-3B70-40F9-BCE5-78DDD8305EFD}"/>
                </a:ext>
              </a:extLst>
            </p:cNvPr>
            <p:cNvSpPr/>
            <p:nvPr/>
          </p:nvSpPr>
          <p:spPr>
            <a:xfrm>
              <a:off x="984462" y="1464437"/>
              <a:ext cx="24373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机器学习的一般过程</a:t>
              </a:r>
            </a:p>
          </p:txBody>
        </p:sp>
      </p:grpSp>
      <p:sp>
        <p:nvSpPr>
          <p:cNvPr id="42" name="流程图: 磁盘 41">
            <a:extLst>
              <a:ext uri="{FF2B5EF4-FFF2-40B4-BE49-F238E27FC236}">
                <a16:creationId xmlns:a16="http://schemas.microsoft.com/office/drawing/2014/main" id="{1E5E70B3-92FE-4345-BC2B-289DC2A6B5B8}"/>
              </a:ext>
            </a:extLst>
          </p:cNvPr>
          <p:cNvSpPr/>
          <p:nvPr/>
        </p:nvSpPr>
        <p:spPr>
          <a:xfrm>
            <a:off x="1548305" y="2036533"/>
            <a:ext cx="1610139" cy="1013791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训练数据</a:t>
            </a:r>
          </a:p>
        </p:txBody>
      </p:sp>
      <p:sp>
        <p:nvSpPr>
          <p:cNvPr id="43" name="流程图: 磁盘 42">
            <a:extLst>
              <a:ext uri="{FF2B5EF4-FFF2-40B4-BE49-F238E27FC236}">
                <a16:creationId xmlns:a16="http://schemas.microsoft.com/office/drawing/2014/main" id="{6A3D22E9-73C5-40A4-B0E8-D4F95F2242B0}"/>
              </a:ext>
            </a:extLst>
          </p:cNvPr>
          <p:cNvSpPr/>
          <p:nvPr/>
        </p:nvSpPr>
        <p:spPr>
          <a:xfrm>
            <a:off x="7422338" y="1817699"/>
            <a:ext cx="2882348" cy="1361661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未知测试数据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1298336-9307-4B75-A21D-E9F78E6B1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79" t="26087" r="1498" b="50290"/>
          <a:stretch/>
        </p:blipFill>
        <p:spPr>
          <a:xfrm>
            <a:off x="4599620" y="1852657"/>
            <a:ext cx="1381542" cy="1381542"/>
          </a:xfrm>
          <a:prstGeom prst="rect">
            <a:avLst/>
          </a:prstGeom>
        </p:spPr>
      </p:pic>
      <p:sp>
        <p:nvSpPr>
          <p:cNvPr id="45" name="右箭头 6">
            <a:extLst>
              <a:ext uri="{FF2B5EF4-FFF2-40B4-BE49-F238E27FC236}">
                <a16:creationId xmlns:a16="http://schemas.microsoft.com/office/drawing/2014/main" id="{79714056-867C-4AC4-BB59-71A423BC2698}"/>
              </a:ext>
            </a:extLst>
          </p:cNvPr>
          <p:cNvSpPr/>
          <p:nvPr/>
        </p:nvSpPr>
        <p:spPr>
          <a:xfrm>
            <a:off x="3432229" y="2319797"/>
            <a:ext cx="1063487" cy="523662"/>
          </a:xfrm>
          <a:prstGeom prst="rightArrow">
            <a:avLst>
              <a:gd name="adj1" fmla="val 37674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7A0D5AB-FBA8-4562-8104-09D2EA0BD829}"/>
              </a:ext>
            </a:extLst>
          </p:cNvPr>
          <p:cNvSpPr/>
          <p:nvPr/>
        </p:nvSpPr>
        <p:spPr>
          <a:xfrm>
            <a:off x="3555866" y="206653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右箭头 9">
            <a:extLst>
              <a:ext uri="{FF2B5EF4-FFF2-40B4-BE49-F238E27FC236}">
                <a16:creationId xmlns:a16="http://schemas.microsoft.com/office/drawing/2014/main" id="{CD12BFD0-2CC6-4A0B-BB80-3564294AE0C7}"/>
              </a:ext>
            </a:extLst>
          </p:cNvPr>
          <p:cNvSpPr/>
          <p:nvPr/>
        </p:nvSpPr>
        <p:spPr>
          <a:xfrm>
            <a:off x="6187450" y="2324172"/>
            <a:ext cx="1063487" cy="523662"/>
          </a:xfrm>
          <a:prstGeom prst="rightArrow">
            <a:avLst>
              <a:gd name="adj1" fmla="val 37674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6F09014-7491-4A32-9F18-9FF366B7208E}"/>
              </a:ext>
            </a:extLst>
          </p:cNvPr>
          <p:cNvSpPr/>
          <p:nvPr/>
        </p:nvSpPr>
        <p:spPr>
          <a:xfrm>
            <a:off x="6308536" y="204543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D2E9DE57-B7E6-43C0-AD7D-607E17CE2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595" y="4860992"/>
            <a:ext cx="622361" cy="998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A9A71EE6-91B6-4125-852F-4E93BCE92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588" y="4094792"/>
            <a:ext cx="788374" cy="57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6" name="组合 55">
            <a:extLst>
              <a:ext uri="{FF2B5EF4-FFF2-40B4-BE49-F238E27FC236}">
                <a16:creationId xmlns:a16="http://schemas.microsoft.com/office/drawing/2014/main" id="{19E276D9-6CA5-40F2-A6A5-8A3B04067BF2}"/>
              </a:ext>
            </a:extLst>
          </p:cNvPr>
          <p:cNvGrpSpPr/>
          <p:nvPr/>
        </p:nvGrpSpPr>
        <p:grpSpPr>
          <a:xfrm>
            <a:off x="723553" y="3234199"/>
            <a:ext cx="2832313" cy="1935158"/>
            <a:chOff x="795756" y="2889563"/>
            <a:chExt cx="2832313" cy="1935158"/>
          </a:xfrm>
        </p:grpSpPr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B46A18F1-81DD-4CED-BDE7-9C16914B2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0677" y="2889907"/>
              <a:ext cx="1059228" cy="7752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4BDA2201-9D87-4E06-83F6-D35605C2E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3391" y="2892044"/>
              <a:ext cx="801827" cy="87864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7380E46B-E742-4778-AEC2-469B7A46C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35218" y="3874908"/>
              <a:ext cx="892851" cy="949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FDCDD1BE-3CB1-4546-94C0-98FC975EB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3379" y="3911954"/>
              <a:ext cx="906558" cy="91276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43295644-7243-493A-A24C-4AB76757E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5756" y="3722657"/>
              <a:ext cx="906947" cy="110169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9602874C-2E3F-4CFD-A2EE-A6F308681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28024" y="2889563"/>
              <a:ext cx="800045" cy="88113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0512044C-2264-4343-A083-EDBE607C89CC}"/>
                  </a:ext>
                </a:extLst>
              </p:cNvPr>
              <p:cNvSpPr/>
              <p:nvPr/>
            </p:nvSpPr>
            <p:spPr>
              <a:xfrm>
                <a:off x="7427398" y="4028284"/>
                <a:ext cx="2375201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3200" b="0" i="1" cap="none" spc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200" b="0" i="1" cap="none" spc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          )</m:t>
                    </m:r>
                  </m:oMath>
                </a14:m>
                <a:r>
                  <a:rPr lang="en-US" altLang="zh-CN" sz="3200" b="0" cap="none" spc="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zh-CN" altLang="en-US" sz="3200" b="0" cap="none" spc="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？</a:t>
                </a: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0512044C-2264-4343-A083-EDBE607C8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398" y="4028284"/>
                <a:ext cx="2375201" cy="584775"/>
              </a:xfrm>
              <a:prstGeom prst="rect">
                <a:avLst/>
              </a:prstGeom>
              <a:blipFill>
                <a:blip r:embed="rId11"/>
                <a:stretch>
                  <a:fillRect t="-15625" r="-7436" b="-38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E68AEEEC-97BF-41F2-BDBA-6BB7FF1A8634}"/>
                  </a:ext>
                </a:extLst>
              </p:cNvPr>
              <p:cNvSpPr/>
              <p:nvPr/>
            </p:nvSpPr>
            <p:spPr>
              <a:xfrm>
                <a:off x="7442644" y="5039332"/>
                <a:ext cx="2375202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3200" b="0" i="1" cap="none" spc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200" b="0" i="1" cap="none" spc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          )</m:t>
                    </m:r>
                  </m:oMath>
                </a14:m>
                <a:r>
                  <a:rPr lang="en-US" altLang="zh-CN" sz="3200" b="0" cap="none" spc="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zh-CN" altLang="en-US" sz="3200" b="0" cap="none" spc="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？</a:t>
                </a: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E68AEEEC-97BF-41F2-BDBA-6BB7FF1A8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644" y="5039332"/>
                <a:ext cx="2375202" cy="584775"/>
              </a:xfrm>
              <a:prstGeom prst="rect">
                <a:avLst/>
              </a:prstGeom>
              <a:blipFill>
                <a:blip r:embed="rId12"/>
                <a:stretch>
                  <a:fillRect t="-16667" r="-7436" b="-38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组合 64">
            <a:extLst>
              <a:ext uri="{FF2B5EF4-FFF2-40B4-BE49-F238E27FC236}">
                <a16:creationId xmlns:a16="http://schemas.microsoft.com/office/drawing/2014/main" id="{195B549D-4A97-43AA-AB3F-8C5C286FAC8A}"/>
              </a:ext>
            </a:extLst>
          </p:cNvPr>
          <p:cNvGrpSpPr/>
          <p:nvPr/>
        </p:nvGrpSpPr>
        <p:grpSpPr>
          <a:xfrm>
            <a:off x="4357520" y="3487458"/>
            <a:ext cx="2195669" cy="3217669"/>
            <a:chOff x="4270522" y="2987637"/>
            <a:chExt cx="2195669" cy="32176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088C92C7-E510-4711-87C7-ECE5C516232F}"/>
                    </a:ext>
                  </a:extLst>
                </p:cNvPr>
                <p:cNvSpPr/>
                <p:nvPr/>
              </p:nvSpPr>
              <p:spPr>
                <a:xfrm>
                  <a:off x="4270522" y="3011201"/>
                  <a:ext cx="2195666" cy="58477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        )</m:t>
                      </m:r>
                    </m:oMath>
                  </a14:m>
                  <a:r>
                    <a:rPr lang="en-US" altLang="zh-CN" sz="32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=</a:t>
                  </a:r>
                  <a:r>
                    <a:rPr lang="zh-CN" altLang="en-US" sz="32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狗</a:t>
                  </a:r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0485" y="3011201"/>
                  <a:ext cx="3415743" cy="92333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t="-26490" r="-10160" b="-456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469D5D81-D08F-448E-A7AB-DCE88EA3B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8162" y="5704141"/>
              <a:ext cx="684731" cy="5011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FEC76D1A-1109-438F-A29E-35D25E0C57A4}"/>
                    </a:ext>
                  </a:extLst>
                </p:cNvPr>
                <p:cNvSpPr/>
                <p:nvPr/>
              </p:nvSpPr>
              <p:spPr>
                <a:xfrm>
                  <a:off x="4270525" y="3881235"/>
                  <a:ext cx="2195666" cy="58477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        )</m:t>
                      </m:r>
                    </m:oMath>
                  </a14:m>
                  <a:r>
                    <a:rPr lang="en-US" altLang="zh-CN" sz="32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=</a:t>
                  </a:r>
                  <a:r>
                    <a:rPr lang="zh-CN" altLang="en-US" sz="32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狗</a:t>
                  </a:r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0488" y="3881235"/>
                  <a:ext cx="3415743" cy="92333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26490" r="-10160" b="-450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CF460D3E-AF1C-4DFE-A081-6E7A68FF4CCE}"/>
                    </a:ext>
                  </a:extLst>
                </p:cNvPr>
                <p:cNvSpPr/>
                <p:nvPr/>
              </p:nvSpPr>
              <p:spPr>
                <a:xfrm>
                  <a:off x="4270524" y="4761087"/>
                  <a:ext cx="2195666" cy="58477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        )</m:t>
                      </m:r>
                    </m:oMath>
                  </a14:m>
                  <a:r>
                    <a:rPr lang="en-US" altLang="zh-CN" sz="32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=</a:t>
                  </a:r>
                  <a:r>
                    <a:rPr lang="zh-CN" altLang="en-US" sz="32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狗</a:t>
                  </a:r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0487" y="4761087"/>
                  <a:ext cx="3415743" cy="92333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26490" r="-10160" b="-456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67D01BA7-D5B0-4BEC-8F13-AB5D76E8AA35}"/>
                    </a:ext>
                  </a:extLst>
                </p:cNvPr>
                <p:cNvSpPr/>
                <p:nvPr/>
              </p:nvSpPr>
              <p:spPr>
                <a:xfrm>
                  <a:off x="4270523" y="5620531"/>
                  <a:ext cx="2195666" cy="58477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        )</m:t>
                      </m:r>
                    </m:oMath>
                  </a14:m>
                  <a:r>
                    <a:rPr lang="en-US" altLang="zh-CN" sz="32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=</a:t>
                  </a:r>
                  <a:r>
                    <a:rPr lang="zh-CN" altLang="en-US" sz="32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狗</a:t>
                  </a: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0486" y="5620531"/>
                  <a:ext cx="3415743" cy="92333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26490" r="-10160" b="-456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C7C14A25-CB9C-4AD4-9424-B0A07BDA1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08162" y="2987637"/>
              <a:ext cx="660628" cy="72392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82729004-894F-41A2-8A79-10E1296D2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8162" y="4818020"/>
              <a:ext cx="660628" cy="61145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8784DF70-A08E-460E-8296-135673C42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13905" y="3938519"/>
              <a:ext cx="654885" cy="6116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74" name="圆角矩形 45">
            <a:extLst>
              <a:ext uri="{FF2B5EF4-FFF2-40B4-BE49-F238E27FC236}">
                <a16:creationId xmlns:a16="http://schemas.microsoft.com/office/drawing/2014/main" id="{EA7EBC0D-D85D-4CB2-8FA2-6414F22964AA}"/>
              </a:ext>
            </a:extLst>
          </p:cNvPr>
          <p:cNvSpPr/>
          <p:nvPr/>
        </p:nvSpPr>
        <p:spPr>
          <a:xfrm>
            <a:off x="10077314" y="4528130"/>
            <a:ext cx="1736719" cy="45299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泛化问题</a:t>
            </a:r>
          </a:p>
        </p:txBody>
      </p:sp>
    </p:spTree>
    <p:extLst>
      <p:ext uri="{BB962C8B-B14F-4D97-AF65-F5344CB8AC3E}">
        <p14:creationId xmlns:p14="http://schemas.microsoft.com/office/powerpoint/2010/main" val="104058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5" grpId="0" animBg="1"/>
      <p:bldP spid="46" grpId="0"/>
      <p:bldP spid="47" grpId="0" animBg="1"/>
      <p:bldP spid="53" grpId="0"/>
      <p:bldP spid="63" grpId="0"/>
      <p:bldP spid="64" grpId="0"/>
      <p:bldP spid="7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5FD34C-2B7C-4CFE-A012-CAF59E18B9A1}"/>
              </a:ext>
            </a:extLst>
          </p:cNvPr>
          <p:cNvGrpSpPr/>
          <p:nvPr/>
        </p:nvGrpSpPr>
        <p:grpSpPr>
          <a:xfrm>
            <a:off x="723553" y="308620"/>
            <a:ext cx="3283297" cy="584901"/>
            <a:chOff x="698153" y="503365"/>
            <a:chExt cx="3283297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3740B4A-28A0-487D-882F-E631A96FCD09}"/>
                </a:ext>
              </a:extLst>
            </p:cNvPr>
            <p:cNvSpPr/>
            <p:nvPr/>
          </p:nvSpPr>
          <p:spPr>
            <a:xfrm>
              <a:off x="698153" y="503539"/>
              <a:ext cx="3283297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50BF36C3-828C-4B6E-AD82-4D04DF22A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9175" y="640134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3BD8815D-A245-4CE9-BCD6-14E4691C90BA}"/>
                </a:ext>
              </a:extLst>
            </p:cNvPr>
            <p:cNvSpPr txBox="1"/>
            <p:nvPr/>
          </p:nvSpPr>
          <p:spPr>
            <a:xfrm>
              <a:off x="1358178" y="503365"/>
              <a:ext cx="1826044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机器学习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5F0634-406B-43D5-9302-1E971D034D05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D7B72A6E-A790-4DBA-B8CE-D98C5CAC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椭圆 11">
              <a:extLst>
                <a:ext uri="{FF2B5EF4-FFF2-40B4-BE49-F238E27FC236}">
                  <a16:creationId xmlns:a16="http://schemas.microsoft.com/office/drawing/2014/main" id="{3F708C02-88E6-471C-8BBC-E5FA4DB67345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26D5C9E-3B75-4552-A7F7-7F52908DDBE4}"/>
              </a:ext>
            </a:extLst>
          </p:cNvPr>
          <p:cNvGrpSpPr/>
          <p:nvPr/>
        </p:nvGrpSpPr>
        <p:grpSpPr>
          <a:xfrm>
            <a:off x="448778" y="1213858"/>
            <a:ext cx="3155797" cy="861117"/>
            <a:chOff x="912010" y="1434317"/>
            <a:chExt cx="2549611" cy="861117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47E731B-393C-4A82-8893-4E3DCD16AD86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16A21315-292F-40F7-9680-521A445CEB01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A9261DC8-7C81-49F5-A5EA-F1662EDCC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86F55D6A-98A6-4ACF-BD97-9FA1CC974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D8F182F3-0A21-4531-ACBF-5D2C5F9EFA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BBB3EC82-07C7-4AD3-A1E1-B48FC7157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矩形: 圆顶角 35">
                <a:extLst>
                  <a:ext uri="{FF2B5EF4-FFF2-40B4-BE49-F238E27FC236}">
                    <a16:creationId xmlns:a16="http://schemas.microsoft.com/office/drawing/2014/main" id="{3D294258-4B63-40CC-AB7A-834045FA9EB5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5A407ED-3B70-40F9-BCE5-78DDD8305EFD}"/>
                </a:ext>
              </a:extLst>
            </p:cNvPr>
            <p:cNvSpPr/>
            <p:nvPr/>
          </p:nvSpPr>
          <p:spPr>
            <a:xfrm>
              <a:off x="984462" y="1464437"/>
              <a:ext cx="24373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机器学习的一般过程</a:t>
              </a:r>
            </a:p>
          </p:txBody>
        </p:sp>
      </p:grpSp>
      <p:sp>
        <p:nvSpPr>
          <p:cNvPr id="48" name="梯形 47">
            <a:extLst>
              <a:ext uri="{FF2B5EF4-FFF2-40B4-BE49-F238E27FC236}">
                <a16:creationId xmlns:a16="http://schemas.microsoft.com/office/drawing/2014/main" id="{989E2D1E-A38A-4707-BAE5-65BB2CD0F105}"/>
              </a:ext>
            </a:extLst>
          </p:cNvPr>
          <p:cNvSpPr/>
          <p:nvPr/>
        </p:nvSpPr>
        <p:spPr>
          <a:xfrm>
            <a:off x="2510641" y="3184286"/>
            <a:ext cx="6592675" cy="1692229"/>
          </a:xfrm>
          <a:prstGeom prst="trapezoid">
            <a:avLst>
              <a:gd name="adj" fmla="val 86002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流程图: 磁盘 48">
            <a:extLst>
              <a:ext uri="{FF2B5EF4-FFF2-40B4-BE49-F238E27FC236}">
                <a16:creationId xmlns:a16="http://schemas.microsoft.com/office/drawing/2014/main" id="{CD0D21FB-DDAA-4F93-92FA-ADFBA969FA39}"/>
              </a:ext>
            </a:extLst>
          </p:cNvPr>
          <p:cNvSpPr/>
          <p:nvPr/>
        </p:nvSpPr>
        <p:spPr>
          <a:xfrm>
            <a:off x="2135824" y="1986620"/>
            <a:ext cx="1610139" cy="1013791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训练数据</a:t>
            </a:r>
          </a:p>
        </p:txBody>
      </p:sp>
      <p:sp>
        <p:nvSpPr>
          <p:cNvPr id="50" name="流程图: 磁盘 49">
            <a:extLst>
              <a:ext uri="{FF2B5EF4-FFF2-40B4-BE49-F238E27FC236}">
                <a16:creationId xmlns:a16="http://schemas.microsoft.com/office/drawing/2014/main" id="{306E0897-1950-4519-9364-A360F2E9DC99}"/>
              </a:ext>
            </a:extLst>
          </p:cNvPr>
          <p:cNvSpPr/>
          <p:nvPr/>
        </p:nvSpPr>
        <p:spPr>
          <a:xfrm>
            <a:off x="8009857" y="1812684"/>
            <a:ext cx="2882348" cy="1361661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未知测试数据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CC5BF45E-6A79-4407-8BD7-2798FA283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79" t="26087" r="1498" b="50290"/>
          <a:stretch/>
        </p:blipFill>
        <p:spPr>
          <a:xfrm>
            <a:off x="5187139" y="1802744"/>
            <a:ext cx="1381542" cy="1381542"/>
          </a:xfrm>
          <a:prstGeom prst="rect">
            <a:avLst/>
          </a:prstGeom>
        </p:spPr>
      </p:pic>
      <p:sp>
        <p:nvSpPr>
          <p:cNvPr id="52" name="右箭头 6">
            <a:extLst>
              <a:ext uri="{FF2B5EF4-FFF2-40B4-BE49-F238E27FC236}">
                <a16:creationId xmlns:a16="http://schemas.microsoft.com/office/drawing/2014/main" id="{A1AEA2EC-10FB-48B7-8885-99BFA0F3ED1D}"/>
              </a:ext>
            </a:extLst>
          </p:cNvPr>
          <p:cNvSpPr/>
          <p:nvPr/>
        </p:nvSpPr>
        <p:spPr>
          <a:xfrm>
            <a:off x="4019748" y="2269884"/>
            <a:ext cx="1063487" cy="523662"/>
          </a:xfrm>
          <a:prstGeom prst="rightArrow">
            <a:avLst>
              <a:gd name="adj1" fmla="val 37674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7572FBE0-7183-4960-AF27-063F5E363FA3}"/>
              </a:ext>
            </a:extLst>
          </p:cNvPr>
          <p:cNvSpPr/>
          <p:nvPr/>
        </p:nvSpPr>
        <p:spPr>
          <a:xfrm>
            <a:off x="4143385" y="208521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右箭头 9">
            <a:extLst>
              <a:ext uri="{FF2B5EF4-FFF2-40B4-BE49-F238E27FC236}">
                <a16:creationId xmlns:a16="http://schemas.microsoft.com/office/drawing/2014/main" id="{3DA3AE6C-0D29-4E22-9243-A282302A7037}"/>
              </a:ext>
            </a:extLst>
          </p:cNvPr>
          <p:cNvSpPr/>
          <p:nvPr/>
        </p:nvSpPr>
        <p:spPr>
          <a:xfrm>
            <a:off x="6757525" y="2269884"/>
            <a:ext cx="1063487" cy="523662"/>
          </a:xfrm>
          <a:prstGeom prst="rightArrow">
            <a:avLst>
              <a:gd name="adj1" fmla="val 37674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4BEC86B3-0F13-4AD1-8CBE-0C04CCB39E2F}"/>
              </a:ext>
            </a:extLst>
          </p:cNvPr>
          <p:cNvSpPr/>
          <p:nvPr/>
        </p:nvSpPr>
        <p:spPr>
          <a:xfrm>
            <a:off x="6911936" y="208521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79AE2B48-8215-471F-A1F2-E05D80F98D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937" t="5156" r="23387" b="4533"/>
          <a:stretch/>
        </p:blipFill>
        <p:spPr>
          <a:xfrm>
            <a:off x="1793972" y="3771614"/>
            <a:ext cx="1263929" cy="1220677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E91D6EB6-0847-4C0F-B37B-06AC02AE7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78" t="25244" r="33111" b="44356"/>
          <a:stretch/>
        </p:blipFill>
        <p:spPr>
          <a:xfrm>
            <a:off x="5426453" y="3737632"/>
            <a:ext cx="1350042" cy="1254659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FF304CA2-20E5-4AE6-BAE0-CD7B471841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40" t="14348" r="16028" b="14863"/>
          <a:stretch/>
        </p:blipFill>
        <p:spPr>
          <a:xfrm>
            <a:off x="8617284" y="3646405"/>
            <a:ext cx="1307569" cy="1345886"/>
          </a:xfrm>
          <a:prstGeom prst="rect">
            <a:avLst/>
          </a:prstGeom>
        </p:spPr>
      </p:pic>
      <p:sp>
        <p:nvSpPr>
          <p:cNvPr id="81" name="矩形 80">
            <a:extLst>
              <a:ext uri="{FF2B5EF4-FFF2-40B4-BE49-F238E27FC236}">
                <a16:creationId xmlns:a16="http://schemas.microsoft.com/office/drawing/2014/main" id="{C04D2123-16CD-4D5F-BA80-804F05AE07BD}"/>
              </a:ext>
            </a:extLst>
          </p:cNvPr>
          <p:cNvSpPr/>
          <p:nvPr/>
        </p:nvSpPr>
        <p:spPr>
          <a:xfrm>
            <a:off x="2102770" y="509434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700F851-F04D-4AE9-B5CB-4D2074BDB140}"/>
              </a:ext>
            </a:extLst>
          </p:cNvPr>
          <p:cNvSpPr/>
          <p:nvPr/>
        </p:nvSpPr>
        <p:spPr>
          <a:xfrm>
            <a:off x="5778308" y="509434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39E5D3B1-AFFF-456D-8836-9196FDB37D00}"/>
              </a:ext>
            </a:extLst>
          </p:cNvPr>
          <p:cNvSpPr/>
          <p:nvPr/>
        </p:nvSpPr>
        <p:spPr>
          <a:xfrm>
            <a:off x="8986403" y="509434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27E24CE-19CB-4672-B7A3-C06578750A32}"/>
              </a:ext>
            </a:extLst>
          </p:cNvPr>
          <p:cNvSpPr/>
          <p:nvPr/>
        </p:nvSpPr>
        <p:spPr>
          <a:xfrm>
            <a:off x="5541697" y="6028603"/>
            <a:ext cx="1107996" cy="4589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04D09329-0EED-4429-9245-4D6C7C4106F6}"/>
                  </a:ext>
                </a:extLst>
              </p:cNvPr>
              <p:cNvSpPr/>
              <p:nvPr/>
            </p:nvSpPr>
            <p:spPr>
              <a:xfrm>
                <a:off x="8275423" y="5467429"/>
                <a:ext cx="2082848" cy="5078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确定参数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zh-CN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04D09329-0EED-4429-9245-4D6C7C410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423" y="5467429"/>
                <a:ext cx="2082848" cy="507831"/>
              </a:xfrm>
              <a:prstGeom prst="rect">
                <a:avLst/>
              </a:prstGeom>
              <a:blipFill>
                <a:blip r:embed="rId6"/>
                <a:stretch>
                  <a:fillRect b="-132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矩形 86">
            <a:extLst>
              <a:ext uri="{FF2B5EF4-FFF2-40B4-BE49-F238E27FC236}">
                <a16:creationId xmlns:a16="http://schemas.microsoft.com/office/drawing/2014/main" id="{74B13D7E-DB0A-4ED8-8B81-4E55B204198D}"/>
              </a:ext>
            </a:extLst>
          </p:cNvPr>
          <p:cNvSpPr/>
          <p:nvPr/>
        </p:nvSpPr>
        <p:spPr>
          <a:xfrm>
            <a:off x="7916614" y="6024667"/>
            <a:ext cx="379562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最优化</a:t>
            </a:r>
            <a:r>
              <a:rPr lang="zh-CN" alt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梯度下降、最小二乘等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CF545A5-2225-43EF-A3C1-EE110A2C4331}"/>
              </a:ext>
            </a:extLst>
          </p:cNvPr>
          <p:cNvSpPr/>
          <p:nvPr/>
        </p:nvSpPr>
        <p:spPr>
          <a:xfrm>
            <a:off x="5310865" y="5429861"/>
            <a:ext cx="1569661" cy="4589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损失函数选择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C56FB885-20B8-430F-BD8B-6DF5AC42F985}"/>
              </a:ext>
            </a:extLst>
          </p:cNvPr>
          <p:cNvSpPr/>
          <p:nvPr/>
        </p:nvSpPr>
        <p:spPr>
          <a:xfrm>
            <a:off x="2096897" y="5463678"/>
            <a:ext cx="646331" cy="13388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554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81" grpId="0"/>
      <p:bldP spid="82" grpId="0"/>
      <p:bldP spid="83" grpId="0"/>
      <p:bldP spid="85" grpId="0"/>
      <p:bldP spid="86" grpId="0"/>
      <p:bldP spid="87" grpId="0"/>
      <p:bldP spid="88" grpId="0"/>
      <p:bldP spid="8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8EED744-D8EB-4247-9689-33BCF58D094B}"/>
              </a:ext>
            </a:extLst>
          </p:cNvPr>
          <p:cNvGrpSpPr/>
          <p:nvPr/>
        </p:nvGrpSpPr>
        <p:grpSpPr>
          <a:xfrm>
            <a:off x="723553" y="308793"/>
            <a:ext cx="4052721" cy="584728"/>
            <a:chOff x="698153" y="503538"/>
            <a:chExt cx="4052721" cy="58472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10D7079D-C2D9-4BFE-B128-E41BDC13FCC7}"/>
                </a:ext>
              </a:extLst>
            </p:cNvPr>
            <p:cNvSpPr/>
            <p:nvPr/>
          </p:nvSpPr>
          <p:spPr>
            <a:xfrm>
              <a:off x="698153" y="503539"/>
              <a:ext cx="4052721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EB1B39C8-8CE2-4B72-9A1E-207AA07D0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03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79F47E0D-FDDA-4F98-AF1B-9FD13060037D}"/>
                </a:ext>
              </a:extLst>
            </p:cNvPr>
            <p:cNvSpPr txBox="1"/>
            <p:nvPr/>
          </p:nvSpPr>
          <p:spPr>
            <a:xfrm>
              <a:off x="1789309" y="503538"/>
              <a:ext cx="1870928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机器学习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41ADD9-E8FE-48DA-8393-768D3A38B1FD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9AECE903-2D38-456F-BD71-99078D738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" name="椭圆 11">
              <a:extLst>
                <a:ext uri="{FF2B5EF4-FFF2-40B4-BE49-F238E27FC236}">
                  <a16:creationId xmlns:a16="http://schemas.microsoft.com/office/drawing/2014/main" id="{C0D19FF1-F2B0-4D2F-8344-694351A4D3DB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99E2A0A-D1AD-4B93-9879-5F92A6C263BA}"/>
              </a:ext>
            </a:extLst>
          </p:cNvPr>
          <p:cNvGrpSpPr/>
          <p:nvPr/>
        </p:nvGrpSpPr>
        <p:grpSpPr>
          <a:xfrm>
            <a:off x="1200690" y="1232198"/>
            <a:ext cx="2544459" cy="588606"/>
            <a:chOff x="912010" y="1434317"/>
            <a:chExt cx="2549611" cy="58860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B1FAA18-19A0-45CB-AE09-E073831881CE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462EDE63-F9AC-4EFA-8BEC-B38300419B95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A88A040E-4236-470E-9E3C-47E754BAE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1230A25A-EF3D-4E47-A03F-49B212D99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4C74C422-54AC-40C1-A905-09A366AA6E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DAD8E691-8344-43A2-858D-5E5248D4B5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矩形: 圆顶角 32">
                <a:extLst>
                  <a:ext uri="{FF2B5EF4-FFF2-40B4-BE49-F238E27FC236}">
                    <a16:creationId xmlns:a16="http://schemas.microsoft.com/office/drawing/2014/main" id="{63132CF9-72E3-42D9-A46F-61777333A2B1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4209CDF-B6C6-4AC4-B5D9-5DD7A5228FD7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案例</a:t>
              </a:r>
            </a:p>
          </p:txBody>
        </p:sp>
      </p:grpSp>
      <p:pic>
        <p:nvPicPr>
          <p:cNvPr id="28" name="Picture 2" descr="https://ai-studio-static-online.cdn.bcebos.com/084c79a5e9f14b1bb9d76f05e85ddbb833ab69fa16e5434796bd8a0481a10c9f">
            <a:extLst>
              <a:ext uri="{FF2B5EF4-FFF2-40B4-BE49-F238E27FC236}">
                <a16:creationId xmlns:a16="http://schemas.microsoft.com/office/drawing/2014/main" id="{7A149040-B1AB-4829-8A46-1F37A7923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78" y="2158772"/>
            <a:ext cx="6438920" cy="215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77696BF3-F974-412B-955D-CB9A633D0FC7}"/>
              </a:ext>
            </a:extLst>
          </p:cNvPr>
          <p:cNvSpPr/>
          <p:nvPr/>
        </p:nvSpPr>
        <p:spPr>
          <a:xfrm>
            <a:off x="2127247" y="431230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0" dirty="0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牛顿第二定律实验设计方法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10DE09F-FFA7-44F1-B874-F8D7E45F19D3}"/>
              </a:ext>
            </a:extLst>
          </p:cNvPr>
          <p:cNvSpPr/>
          <p:nvPr/>
        </p:nvSpPr>
        <p:spPr>
          <a:xfrm>
            <a:off x="7259770" y="34290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0" dirty="0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实验获取的大量数据样本和观测结果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A31B46C-BEEC-4950-A3FE-13F0BC2CB57C}"/>
                  </a:ext>
                </a:extLst>
              </p:cNvPr>
              <p:cNvSpPr/>
              <p:nvPr/>
            </p:nvSpPr>
            <p:spPr>
              <a:xfrm>
                <a:off x="2954770" y="5158742"/>
                <a:ext cx="12287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A31B46C-BEEC-4950-A3FE-13F0BC2CB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770" y="5158742"/>
                <a:ext cx="122879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5CEAABC7-DF1C-41A4-B12D-698589B5AFC3}"/>
              </a:ext>
            </a:extLst>
          </p:cNvPr>
          <p:cNvSpPr/>
          <p:nvPr/>
        </p:nvSpPr>
        <p:spPr>
          <a:xfrm>
            <a:off x="3148220" y="5577556"/>
            <a:ext cx="841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kern="0" dirty="0">
                <a:solidFill>
                  <a:srgbClr val="000000"/>
                </a:solidFill>
                <a:latin typeface="KaTeX_Math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=1/</a:t>
            </a:r>
            <a:r>
              <a:rPr lang="en-US" altLang="zh-CN" i="1" kern="0" dirty="0">
                <a:solidFill>
                  <a:srgbClr val="000000"/>
                </a:solidFill>
                <a:latin typeface="KaTeX_Math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endParaRPr lang="zh-CN" altLang="en-US" dirty="0"/>
          </a:p>
        </p:txBody>
      </p:sp>
      <p:sp>
        <p:nvSpPr>
          <p:cNvPr id="42" name="对话气泡: 圆角矩形 41">
            <a:extLst>
              <a:ext uri="{FF2B5EF4-FFF2-40B4-BE49-F238E27FC236}">
                <a16:creationId xmlns:a16="http://schemas.microsoft.com/office/drawing/2014/main" id="{885D0859-2DA4-4EF1-8D59-BB1E4870FF17}"/>
              </a:ext>
            </a:extLst>
          </p:cNvPr>
          <p:cNvSpPr/>
          <p:nvPr/>
        </p:nvSpPr>
        <p:spPr>
          <a:xfrm>
            <a:off x="1068256" y="4912693"/>
            <a:ext cx="1512606" cy="670561"/>
          </a:xfrm>
          <a:prstGeom prst="wedgeRoundRectCallout">
            <a:avLst>
              <a:gd name="adj1" fmla="val 87642"/>
              <a:gd name="adj2" fmla="val 75244"/>
              <a:gd name="adj3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如何确定？</a:t>
            </a:r>
          </a:p>
        </p:txBody>
      </p:sp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1B8495AF-3E64-45C1-AB83-93D74809BBE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041" y="1203960"/>
          <a:ext cx="377144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164">
                  <a:extLst>
                    <a:ext uri="{9D8B030D-6E8A-4147-A177-3AD203B41FA5}">
                      <a16:colId xmlns:a16="http://schemas.microsoft.com/office/drawing/2014/main" val="2174965128"/>
                    </a:ext>
                  </a:extLst>
                </a:gridCol>
                <a:gridCol w="1468640">
                  <a:extLst>
                    <a:ext uri="{9D8B030D-6E8A-4147-A177-3AD203B41FA5}">
                      <a16:colId xmlns:a16="http://schemas.microsoft.com/office/drawing/2014/main" val="3813509901"/>
                    </a:ext>
                  </a:extLst>
                </a:gridCol>
                <a:gridCol w="1468640">
                  <a:extLst>
                    <a:ext uri="{9D8B030D-6E8A-4147-A177-3AD203B41FA5}">
                      <a16:colId xmlns:a16="http://schemas.microsoft.com/office/drawing/2014/main" val="1553266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作用力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加速度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888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04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508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07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484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201255"/>
                  </a:ext>
                </a:extLst>
              </a:tr>
            </a:tbl>
          </a:graphicData>
        </a:graphic>
      </p:graphicFrame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6B5B49A-172E-4089-9577-F4EC18616FB5}"/>
              </a:ext>
            </a:extLst>
          </p:cNvPr>
          <p:cNvCxnSpPr/>
          <p:nvPr/>
        </p:nvCxnSpPr>
        <p:spPr>
          <a:xfrm>
            <a:off x="7751135" y="6413384"/>
            <a:ext cx="27432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EEDADB18-099E-40ED-8BB9-35852DD86781}"/>
              </a:ext>
            </a:extLst>
          </p:cNvPr>
          <p:cNvCxnSpPr>
            <a:cxnSpLocks/>
          </p:cNvCxnSpPr>
          <p:nvPr/>
        </p:nvCxnSpPr>
        <p:spPr>
          <a:xfrm flipV="1">
            <a:off x="7985051" y="4202263"/>
            <a:ext cx="0" cy="24667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96FAFDFA-4685-427D-A749-ABBF6F053E8A}"/>
              </a:ext>
            </a:extLst>
          </p:cNvPr>
          <p:cNvSpPr/>
          <p:nvPr/>
        </p:nvSpPr>
        <p:spPr>
          <a:xfrm>
            <a:off x="8304031" y="59693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C5F954D-55EC-44F9-843F-43C1B2E9A658}"/>
              </a:ext>
            </a:extLst>
          </p:cNvPr>
          <p:cNvSpPr/>
          <p:nvPr/>
        </p:nvSpPr>
        <p:spPr>
          <a:xfrm>
            <a:off x="8686803" y="56542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C0D556DC-3D5D-4797-9C7C-08F8595B9FAD}"/>
              </a:ext>
            </a:extLst>
          </p:cNvPr>
          <p:cNvSpPr/>
          <p:nvPr/>
        </p:nvSpPr>
        <p:spPr>
          <a:xfrm>
            <a:off x="9082405" y="53253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065F7BEA-A634-4E54-B519-5C5755487A5A}"/>
              </a:ext>
            </a:extLst>
          </p:cNvPr>
          <p:cNvSpPr/>
          <p:nvPr/>
        </p:nvSpPr>
        <p:spPr>
          <a:xfrm>
            <a:off x="9533757" y="50518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207A2CE1-ED2E-4E5C-9A67-80FED84A98D8}"/>
              </a:ext>
            </a:extLst>
          </p:cNvPr>
          <p:cNvSpPr/>
          <p:nvPr/>
        </p:nvSpPr>
        <p:spPr>
          <a:xfrm>
            <a:off x="9948427" y="477585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4B165782-A952-4F78-B1B2-CC5F4AEEE0B4}"/>
              </a:ext>
            </a:extLst>
          </p:cNvPr>
          <p:cNvCxnSpPr>
            <a:cxnSpLocks/>
          </p:cNvCxnSpPr>
          <p:nvPr/>
        </p:nvCxnSpPr>
        <p:spPr>
          <a:xfrm flipV="1">
            <a:off x="7666072" y="4496971"/>
            <a:ext cx="2573081" cy="21720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BF00F8B-0945-447B-81F1-587AD83133DE}"/>
              </a:ext>
            </a:extLst>
          </p:cNvPr>
          <p:cNvCxnSpPr>
            <a:cxnSpLocks/>
          </p:cNvCxnSpPr>
          <p:nvPr/>
        </p:nvCxnSpPr>
        <p:spPr>
          <a:xfrm flipV="1">
            <a:off x="7666072" y="4912693"/>
            <a:ext cx="2828263" cy="167949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9A98D622-623B-461D-B2AB-85374F80447F}"/>
              </a:ext>
            </a:extLst>
          </p:cNvPr>
          <p:cNvCxnSpPr>
            <a:cxnSpLocks/>
          </p:cNvCxnSpPr>
          <p:nvPr/>
        </p:nvCxnSpPr>
        <p:spPr>
          <a:xfrm flipV="1">
            <a:off x="7751135" y="4312306"/>
            <a:ext cx="2041451" cy="23567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82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2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8EED744-D8EB-4247-9689-33BCF58D094B}"/>
              </a:ext>
            </a:extLst>
          </p:cNvPr>
          <p:cNvGrpSpPr/>
          <p:nvPr/>
        </p:nvGrpSpPr>
        <p:grpSpPr>
          <a:xfrm>
            <a:off x="723553" y="308793"/>
            <a:ext cx="4052721" cy="584728"/>
            <a:chOff x="698153" y="503538"/>
            <a:chExt cx="4052721" cy="58472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10D7079D-C2D9-4BFE-B128-E41BDC13FCC7}"/>
                </a:ext>
              </a:extLst>
            </p:cNvPr>
            <p:cNvSpPr/>
            <p:nvPr/>
          </p:nvSpPr>
          <p:spPr>
            <a:xfrm>
              <a:off x="698153" y="503539"/>
              <a:ext cx="4052721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EB1B39C8-8CE2-4B72-9A1E-207AA07D0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03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79F47E0D-FDDA-4F98-AF1B-9FD13060037D}"/>
                </a:ext>
              </a:extLst>
            </p:cNvPr>
            <p:cNvSpPr txBox="1"/>
            <p:nvPr/>
          </p:nvSpPr>
          <p:spPr>
            <a:xfrm>
              <a:off x="1789309" y="503538"/>
              <a:ext cx="1870928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机器学习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41ADD9-E8FE-48DA-8393-768D3A38B1FD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9AECE903-2D38-456F-BD71-99078D738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" name="椭圆 11">
              <a:extLst>
                <a:ext uri="{FF2B5EF4-FFF2-40B4-BE49-F238E27FC236}">
                  <a16:creationId xmlns:a16="http://schemas.microsoft.com/office/drawing/2014/main" id="{C0D19FF1-F2B0-4D2F-8344-694351A4D3DB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99E2A0A-D1AD-4B93-9879-5F92A6C263BA}"/>
              </a:ext>
            </a:extLst>
          </p:cNvPr>
          <p:cNvGrpSpPr/>
          <p:nvPr/>
        </p:nvGrpSpPr>
        <p:grpSpPr>
          <a:xfrm>
            <a:off x="1200690" y="1232198"/>
            <a:ext cx="2544459" cy="588606"/>
            <a:chOff x="912010" y="1434317"/>
            <a:chExt cx="2549611" cy="58860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B1FAA18-19A0-45CB-AE09-E073831881CE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462EDE63-F9AC-4EFA-8BEC-B38300419B95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A88A040E-4236-470E-9E3C-47E754BAE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1230A25A-EF3D-4E47-A03F-49B212D99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4C74C422-54AC-40C1-A905-09A366AA6E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DAD8E691-8344-43A2-858D-5E5248D4B5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矩形: 圆顶角 32">
                <a:extLst>
                  <a:ext uri="{FF2B5EF4-FFF2-40B4-BE49-F238E27FC236}">
                    <a16:creationId xmlns:a16="http://schemas.microsoft.com/office/drawing/2014/main" id="{63132CF9-72E3-42D9-A46F-61777333A2B1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4209CDF-B6C6-4AC4-B5D9-5DD7A5228FD7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案例</a:t>
              </a:r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93C7085A-BAAE-4112-BFC1-820BB1215982}"/>
              </a:ext>
            </a:extLst>
          </p:cNvPr>
          <p:cNvSpPr/>
          <p:nvPr/>
        </p:nvSpPr>
        <p:spPr>
          <a:xfrm>
            <a:off x="7259770" y="34290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0" dirty="0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实验获取的大量数据样本和观测结果</a:t>
            </a:r>
            <a:endParaRPr lang="zh-CN" altLang="en-US" dirty="0"/>
          </a:p>
        </p:txBody>
      </p:sp>
      <p:graphicFrame>
        <p:nvGraphicFramePr>
          <p:cNvPr id="55" name="表格 54">
            <a:extLst>
              <a:ext uri="{FF2B5EF4-FFF2-40B4-BE49-F238E27FC236}">
                <a16:creationId xmlns:a16="http://schemas.microsoft.com/office/drawing/2014/main" id="{0A73B61D-52B4-4BC9-ABB4-5C88237D397E}"/>
              </a:ext>
            </a:extLst>
          </p:cNvPr>
          <p:cNvGraphicFramePr>
            <a:graphicFrameLocks noGrp="1"/>
          </p:cNvGraphicFramePr>
          <p:nvPr/>
        </p:nvGraphicFramePr>
        <p:xfrm>
          <a:off x="7313041" y="1203960"/>
          <a:ext cx="377144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164">
                  <a:extLst>
                    <a:ext uri="{9D8B030D-6E8A-4147-A177-3AD203B41FA5}">
                      <a16:colId xmlns:a16="http://schemas.microsoft.com/office/drawing/2014/main" val="2174965128"/>
                    </a:ext>
                  </a:extLst>
                </a:gridCol>
                <a:gridCol w="1468640">
                  <a:extLst>
                    <a:ext uri="{9D8B030D-6E8A-4147-A177-3AD203B41FA5}">
                      <a16:colId xmlns:a16="http://schemas.microsoft.com/office/drawing/2014/main" val="3813509901"/>
                    </a:ext>
                  </a:extLst>
                </a:gridCol>
                <a:gridCol w="1468640">
                  <a:extLst>
                    <a:ext uri="{9D8B030D-6E8A-4147-A177-3AD203B41FA5}">
                      <a16:colId xmlns:a16="http://schemas.microsoft.com/office/drawing/2014/main" val="1553266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作用力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加速度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888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04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508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07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484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201255"/>
                  </a:ext>
                </a:extLst>
              </a:tr>
            </a:tbl>
          </a:graphicData>
        </a:graphic>
      </p:graphicFrame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4586384-6ACF-421F-99C7-99EDD17D5EDE}"/>
              </a:ext>
            </a:extLst>
          </p:cNvPr>
          <p:cNvCxnSpPr/>
          <p:nvPr/>
        </p:nvCxnSpPr>
        <p:spPr>
          <a:xfrm>
            <a:off x="7751135" y="6413384"/>
            <a:ext cx="27432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36017E2-1D5C-4A33-957E-B1019CA2CBEB}"/>
              </a:ext>
            </a:extLst>
          </p:cNvPr>
          <p:cNvCxnSpPr>
            <a:cxnSpLocks/>
          </p:cNvCxnSpPr>
          <p:nvPr/>
        </p:nvCxnSpPr>
        <p:spPr>
          <a:xfrm flipV="1">
            <a:off x="7985051" y="4202263"/>
            <a:ext cx="0" cy="24667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C3F70B13-AE4B-46AD-9527-F7B6CD28E945}"/>
              </a:ext>
            </a:extLst>
          </p:cNvPr>
          <p:cNvSpPr/>
          <p:nvPr/>
        </p:nvSpPr>
        <p:spPr>
          <a:xfrm>
            <a:off x="8304031" y="59693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91066BD7-710E-40E4-A3C2-DBAED11A38DF}"/>
              </a:ext>
            </a:extLst>
          </p:cNvPr>
          <p:cNvSpPr/>
          <p:nvPr/>
        </p:nvSpPr>
        <p:spPr>
          <a:xfrm>
            <a:off x="8686803" y="56542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8451A65D-34AF-4411-9981-BD25E199E3F4}"/>
              </a:ext>
            </a:extLst>
          </p:cNvPr>
          <p:cNvSpPr/>
          <p:nvPr/>
        </p:nvSpPr>
        <p:spPr>
          <a:xfrm>
            <a:off x="9082405" y="53253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46F680A9-DB21-45D8-AC9A-6928F4C499BC}"/>
              </a:ext>
            </a:extLst>
          </p:cNvPr>
          <p:cNvSpPr/>
          <p:nvPr/>
        </p:nvSpPr>
        <p:spPr>
          <a:xfrm>
            <a:off x="9533757" y="50518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BA930347-173E-4D7B-9660-64BB408FD560}"/>
              </a:ext>
            </a:extLst>
          </p:cNvPr>
          <p:cNvSpPr/>
          <p:nvPr/>
        </p:nvSpPr>
        <p:spPr>
          <a:xfrm>
            <a:off x="9948427" y="477585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6527F9D4-7A12-4AA2-AA02-B46C774613D2}"/>
              </a:ext>
            </a:extLst>
          </p:cNvPr>
          <p:cNvCxnSpPr>
            <a:cxnSpLocks/>
          </p:cNvCxnSpPr>
          <p:nvPr/>
        </p:nvCxnSpPr>
        <p:spPr>
          <a:xfrm flipV="1">
            <a:off x="7666072" y="4496971"/>
            <a:ext cx="2573081" cy="21720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CFCBA795-76B0-4853-92E3-C9D77BD05A73}"/>
              </a:ext>
            </a:extLst>
          </p:cNvPr>
          <p:cNvCxnSpPr>
            <a:cxnSpLocks/>
          </p:cNvCxnSpPr>
          <p:nvPr/>
        </p:nvCxnSpPr>
        <p:spPr>
          <a:xfrm flipV="1">
            <a:off x="7666072" y="4912693"/>
            <a:ext cx="2828263" cy="167949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C558C8A-8528-49E4-96F3-677F67DDEC87}"/>
              </a:ext>
            </a:extLst>
          </p:cNvPr>
          <p:cNvCxnSpPr>
            <a:cxnSpLocks/>
          </p:cNvCxnSpPr>
          <p:nvPr/>
        </p:nvCxnSpPr>
        <p:spPr>
          <a:xfrm flipV="1">
            <a:off x="7751135" y="4312306"/>
            <a:ext cx="2041451" cy="23567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631C73C7-ED33-4BCC-BEDC-BB770F432677}"/>
                  </a:ext>
                </a:extLst>
              </p:cNvPr>
              <p:cNvSpPr txBox="1"/>
              <p:nvPr/>
            </p:nvSpPr>
            <p:spPr>
              <a:xfrm>
                <a:off x="490328" y="2063972"/>
                <a:ext cx="61670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ea typeface="思源黑体 CN Medium" panose="020B0600000000000000"/>
                  </a:rPr>
                  <a:t>步骤</a:t>
                </a:r>
                <a:r>
                  <a:rPr lang="en-US" altLang="zh-CN" sz="1600" dirty="0">
                    <a:ea typeface="思源黑体 CN Medium" panose="020B0600000000000000"/>
                  </a:rPr>
                  <a:t>1</a:t>
                </a:r>
                <a:r>
                  <a:rPr lang="zh-CN" altLang="en-US" sz="1600" dirty="0">
                    <a:ea typeface="思源黑体 CN Medium" panose="020B0600000000000000"/>
                  </a:rPr>
                  <a:t>：观察数据，假设加速度</a:t>
                </a:r>
                <a:r>
                  <a:rPr lang="en-US" altLang="zh-CN" sz="1600" dirty="0">
                    <a:ea typeface="思源黑体 CN Medium" panose="020B0600000000000000"/>
                  </a:rPr>
                  <a:t>a</a:t>
                </a:r>
                <a:r>
                  <a:rPr lang="zh-CN" altLang="en-US" sz="1600" dirty="0">
                    <a:ea typeface="思源黑体 CN Medium" panose="020B0600000000000000"/>
                  </a:rPr>
                  <a:t>与作用力</a:t>
                </a:r>
                <a:r>
                  <a:rPr lang="en-US" altLang="zh-CN" sz="1600" dirty="0">
                    <a:ea typeface="思源黑体 CN Medium" panose="020B0600000000000000"/>
                  </a:rPr>
                  <a:t>F</a:t>
                </a:r>
                <a:r>
                  <a:rPr lang="zh-CN" altLang="en-US" sz="1600" dirty="0">
                    <a:ea typeface="思源黑体 CN Medium" panose="020B0600000000000000"/>
                  </a:rPr>
                  <a:t>是线性关系，即</a:t>
                </a:r>
                <a:endParaRPr lang="en-US" altLang="zh-CN" sz="1600" dirty="0">
                  <a:ea typeface="思源黑体 CN Medium" panose="020B060000000000000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altLang="zh-CN" sz="1600" dirty="0">
                  <a:ea typeface="思源黑体 CN Medium" panose="020B060000000000000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631C73C7-ED33-4BCC-BEDC-BB770F432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28" y="2063972"/>
                <a:ext cx="6167039" cy="584775"/>
              </a:xfrm>
              <a:prstGeom prst="rect">
                <a:avLst/>
              </a:prstGeom>
              <a:blipFill>
                <a:blip r:embed="rId2"/>
                <a:stretch>
                  <a:fillRect l="-494" t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对话气泡: 圆角矩形 66">
            <a:extLst>
              <a:ext uri="{FF2B5EF4-FFF2-40B4-BE49-F238E27FC236}">
                <a16:creationId xmlns:a16="http://schemas.microsoft.com/office/drawing/2014/main" id="{9FB6258F-A53D-4A22-BC50-FF5596EB1681}"/>
              </a:ext>
            </a:extLst>
          </p:cNvPr>
          <p:cNvSpPr/>
          <p:nvPr/>
        </p:nvSpPr>
        <p:spPr>
          <a:xfrm>
            <a:off x="4031418" y="2648747"/>
            <a:ext cx="1101854" cy="373573"/>
          </a:xfrm>
          <a:prstGeom prst="wedgeRoundRectCallout">
            <a:avLst>
              <a:gd name="adj1" fmla="val -79410"/>
              <a:gd name="adj2" fmla="val -655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待学习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A075921-40C7-4722-9BD9-AC8312B4B84F}"/>
                  </a:ext>
                </a:extLst>
              </p:cNvPr>
              <p:cNvSpPr txBox="1"/>
              <p:nvPr/>
            </p:nvSpPr>
            <p:spPr>
              <a:xfrm>
                <a:off x="521055" y="3185691"/>
                <a:ext cx="6167039" cy="1181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ea typeface="思源黑体 CN Medium" panose="020B0600000000000000"/>
                  </a:rPr>
                  <a:t>步骤</a:t>
                </a:r>
                <a:r>
                  <a:rPr lang="en-US" altLang="zh-CN" sz="1600" dirty="0">
                    <a:ea typeface="思源黑体 CN Medium" panose="020B0600000000000000"/>
                  </a:rPr>
                  <a:t>2</a:t>
                </a:r>
                <a:r>
                  <a:rPr lang="zh-CN" altLang="en-US" sz="1600" dirty="0">
                    <a:ea typeface="思源黑体 CN Medium" panose="020B0600000000000000"/>
                  </a:rPr>
                  <a:t>：设计一个评价指标（</a:t>
                </a:r>
                <a:r>
                  <a:rPr lang="en-US" altLang="zh-CN" sz="1600" dirty="0">
                    <a:ea typeface="思源黑体 CN Medium" panose="020B0600000000000000"/>
                  </a:rPr>
                  <a:t>loss</a:t>
                </a:r>
                <a:r>
                  <a:rPr lang="zh-CN" altLang="en-US" sz="1600" dirty="0">
                    <a:ea typeface="思源黑体 CN Medium" panose="020B0600000000000000"/>
                  </a:rPr>
                  <a:t>），可衡量假设对观测数据的拟合程度，可以使用下面的指标来衡量，达到该要求的参数即为最优解</a:t>
                </a:r>
                <a:endParaRPr lang="en-US" altLang="zh-CN" sz="1600" dirty="0">
                  <a:ea typeface="思源黑体 CN Medium" panose="020B060000000000000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实际值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预测值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en-US" altLang="zh-CN" sz="1600" dirty="0">
                  <a:ea typeface="思源黑体 CN Medium" panose="020B0600000000000000"/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A075921-40C7-4722-9BD9-AC8312B4B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55" y="3185691"/>
                <a:ext cx="6167039" cy="1181029"/>
              </a:xfrm>
              <a:prstGeom prst="rect">
                <a:avLst/>
              </a:prstGeom>
              <a:blipFill>
                <a:blip r:embed="rId3"/>
                <a:stretch>
                  <a:fillRect l="-494" t="-1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本框 68">
            <a:extLst>
              <a:ext uri="{FF2B5EF4-FFF2-40B4-BE49-F238E27FC236}">
                <a16:creationId xmlns:a16="http://schemas.microsoft.com/office/drawing/2014/main" id="{1585DE05-A882-4564-8CB0-C9278AAB3600}"/>
              </a:ext>
            </a:extLst>
          </p:cNvPr>
          <p:cNvSpPr txBox="1"/>
          <p:nvPr/>
        </p:nvSpPr>
        <p:spPr>
          <a:xfrm>
            <a:off x="555758" y="4728809"/>
            <a:ext cx="6167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思源黑体 CN Medium" panose="020B0600000000000000"/>
              </a:rPr>
              <a:t>步骤</a:t>
            </a:r>
            <a:r>
              <a:rPr lang="en-US" altLang="zh-CN" sz="1600" dirty="0">
                <a:ea typeface="思源黑体 CN Medium" panose="020B0600000000000000"/>
              </a:rPr>
              <a:t>3</a:t>
            </a:r>
            <a:r>
              <a:rPr lang="zh-CN" altLang="en-US" sz="1600" dirty="0">
                <a:ea typeface="思源黑体 CN Medium" panose="020B0600000000000000"/>
              </a:rPr>
              <a:t>：随着参数</a:t>
            </a:r>
            <a:r>
              <a:rPr lang="en-US" altLang="zh-CN" sz="1600" dirty="0">
                <a:ea typeface="思源黑体 CN Medium" panose="020B0600000000000000"/>
              </a:rPr>
              <a:t>w</a:t>
            </a:r>
            <a:r>
              <a:rPr lang="zh-CN" altLang="en-US" sz="1600" dirty="0">
                <a:ea typeface="思源黑体 CN Medium" panose="020B0600000000000000"/>
              </a:rPr>
              <a:t>取不同的值，评价指标</a:t>
            </a:r>
            <a:r>
              <a:rPr lang="en-US" altLang="zh-CN" sz="1600" dirty="0">
                <a:ea typeface="思源黑体 CN Medium" panose="020B0600000000000000"/>
              </a:rPr>
              <a:t>loss</a:t>
            </a:r>
            <a:r>
              <a:rPr lang="zh-CN" altLang="en-US" sz="1600" dirty="0">
                <a:ea typeface="思源黑体 CN Medium" panose="020B0600000000000000"/>
              </a:rPr>
              <a:t>会随之变化，即</a:t>
            </a:r>
            <a:r>
              <a:rPr lang="en-US" altLang="zh-CN" sz="1600" dirty="0">
                <a:ea typeface="思源黑体 CN Medium" panose="020B0600000000000000"/>
              </a:rPr>
              <a:t>loss=f(w)</a:t>
            </a:r>
            <a:r>
              <a:rPr lang="zh-CN" altLang="en-US" sz="1600" dirty="0">
                <a:ea typeface="思源黑体 CN Medium" panose="020B0600000000000000"/>
              </a:rPr>
              <a:t>，求使得</a:t>
            </a:r>
            <a:r>
              <a:rPr lang="en-US" altLang="zh-CN" sz="1600" dirty="0">
                <a:ea typeface="思源黑体 CN Medium" panose="020B0600000000000000"/>
              </a:rPr>
              <a:t>loss</a:t>
            </a:r>
            <a:r>
              <a:rPr lang="zh-CN" altLang="en-US" sz="1600" dirty="0">
                <a:ea typeface="思源黑体 CN Medium" panose="020B0600000000000000"/>
              </a:rPr>
              <a:t>最小时的参数</a:t>
            </a:r>
            <a:r>
              <a:rPr lang="en-US" altLang="zh-CN" sz="1600" dirty="0">
                <a:ea typeface="思源黑体 CN Medium" panose="020B0600000000000000"/>
              </a:rPr>
              <a:t>w</a:t>
            </a:r>
            <a:r>
              <a:rPr lang="zh-CN" altLang="en-US" sz="1600" dirty="0">
                <a:ea typeface="思源黑体 CN Medium" panose="020B0600000000000000"/>
              </a:rPr>
              <a:t>。</a:t>
            </a:r>
            <a:endParaRPr lang="en-US" altLang="zh-CN" sz="1600" dirty="0">
              <a:ea typeface="思源黑体 CN Medium" panose="020B06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2377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 animBg="1"/>
      <p:bldP spid="59" grpId="0" animBg="1"/>
      <p:bldP spid="60" grpId="0" animBg="1"/>
      <p:bldP spid="61" grpId="0" animBg="1"/>
      <p:bldP spid="62" grpId="0" animBg="1"/>
      <p:bldP spid="66" grpId="0"/>
      <p:bldP spid="67" grpId="0" animBg="1"/>
      <p:bldP spid="68" grpId="0"/>
      <p:bldP spid="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5FD34C-2B7C-4CFE-A012-CAF59E18B9A1}"/>
              </a:ext>
            </a:extLst>
          </p:cNvPr>
          <p:cNvGrpSpPr/>
          <p:nvPr/>
        </p:nvGrpSpPr>
        <p:grpSpPr>
          <a:xfrm>
            <a:off x="723553" y="308620"/>
            <a:ext cx="3283297" cy="584901"/>
            <a:chOff x="698153" y="503365"/>
            <a:chExt cx="3283297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3740B4A-28A0-487D-882F-E631A96FCD09}"/>
                </a:ext>
              </a:extLst>
            </p:cNvPr>
            <p:cNvSpPr/>
            <p:nvPr/>
          </p:nvSpPr>
          <p:spPr>
            <a:xfrm>
              <a:off x="698153" y="503539"/>
              <a:ext cx="3283297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50BF36C3-828C-4B6E-AD82-4D04DF22A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9175" y="640134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3BD8815D-A245-4CE9-BCD6-14E4691C90BA}"/>
                </a:ext>
              </a:extLst>
            </p:cNvPr>
            <p:cNvSpPr txBox="1"/>
            <p:nvPr/>
          </p:nvSpPr>
          <p:spPr>
            <a:xfrm>
              <a:off x="1358178" y="503365"/>
              <a:ext cx="1826044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机器学习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5F0634-406B-43D5-9302-1E971D034D05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D7B72A6E-A790-4DBA-B8CE-D98C5CAC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椭圆 11">
              <a:extLst>
                <a:ext uri="{FF2B5EF4-FFF2-40B4-BE49-F238E27FC236}">
                  <a16:creationId xmlns:a16="http://schemas.microsoft.com/office/drawing/2014/main" id="{3F708C02-88E6-471C-8BBC-E5FA4DB67345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26D5C9E-3B75-4552-A7F7-7F52908DDBE4}"/>
              </a:ext>
            </a:extLst>
          </p:cNvPr>
          <p:cNvGrpSpPr/>
          <p:nvPr/>
        </p:nvGrpSpPr>
        <p:grpSpPr>
          <a:xfrm>
            <a:off x="448778" y="1213858"/>
            <a:ext cx="2544459" cy="588606"/>
            <a:chOff x="912010" y="1434317"/>
            <a:chExt cx="2549611" cy="58860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47E731B-393C-4A82-8893-4E3DCD16AD86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16A21315-292F-40F7-9680-521A445CEB01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A9261DC8-7C81-49F5-A5EA-F1662EDCC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86F55D6A-98A6-4ACF-BD97-9FA1CC974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D8F182F3-0A21-4531-ACBF-5D2C5F9EFA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BBB3EC82-07C7-4AD3-A1E1-B48FC7157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矩形: 圆顶角 35">
                <a:extLst>
                  <a:ext uri="{FF2B5EF4-FFF2-40B4-BE49-F238E27FC236}">
                    <a16:creationId xmlns:a16="http://schemas.microsoft.com/office/drawing/2014/main" id="{3D294258-4B63-40CC-AB7A-834045FA9EB5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5A407ED-3B70-40F9-BCE5-78DDD8305EFD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案例</a:t>
              </a:r>
            </a:p>
          </p:txBody>
        </p:sp>
      </p:grpSp>
      <p:pic>
        <p:nvPicPr>
          <p:cNvPr id="25" name="图片 24" descr="https://ai-studio-static-online.cdn.bcebos.com/0423b87a8aed4cf394649ac39e8367409ff44e0b4f8b40b8b996101570e95729">
            <a:extLst>
              <a:ext uri="{FF2B5EF4-FFF2-40B4-BE49-F238E27FC236}">
                <a16:creationId xmlns:a16="http://schemas.microsoft.com/office/drawing/2014/main" id="{5FDA3F81-F344-4865-8F7D-34F988858FE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1999"/>
            <a:ext cx="5382230" cy="27140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2C8C5BC-A4B5-493B-9A71-59F5DCF86A96}"/>
              </a:ext>
            </a:extLst>
          </p:cNvPr>
          <p:cNvSpPr/>
          <p:nvPr/>
        </p:nvSpPr>
        <p:spPr>
          <a:xfrm>
            <a:off x="448778" y="2439909"/>
            <a:ext cx="5047347" cy="2346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/>
                <a:cs typeface="Times New Roman" panose="02020603050405020304" pitchFamily="18" charset="0"/>
              </a:rPr>
              <a:t>右图</a:t>
            </a:r>
            <a:r>
              <a:rPr lang="zh-CN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/>
                <a:cs typeface="Times New Roman" panose="02020603050405020304" pitchFamily="18" charset="0"/>
              </a:rPr>
              <a:t>是以</a:t>
            </a:r>
            <a:r>
              <a:rPr lang="en-US" altLang="zh-CN" sz="20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/>
                <a:cs typeface="Times New Roman" panose="02020603050405020304" pitchFamily="18" charset="0"/>
              </a:rPr>
              <a:t>H</a:t>
            </a:r>
            <a:r>
              <a:rPr lang="zh-CN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/>
                <a:cs typeface="Times New Roman" panose="02020603050405020304" pitchFamily="18" charset="0"/>
              </a:rPr>
              <a:t>为模型的假设，它是一个关于参数</a:t>
            </a:r>
            <a:r>
              <a:rPr lang="en-US" altLang="zh-CN" sz="20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/>
                <a:cs typeface="Times New Roman" panose="02020603050405020304" pitchFamily="18" charset="0"/>
              </a:rPr>
              <a:t>W</a:t>
            </a:r>
            <a:r>
              <a:rPr lang="zh-CN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/>
                <a:cs typeface="Times New Roman" panose="02020603050405020304" pitchFamily="18" charset="0"/>
              </a:rPr>
              <a:t>和输入</a:t>
            </a:r>
            <a:r>
              <a:rPr lang="en-US" altLang="zh-CN" sz="20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/>
                <a:cs typeface="Times New Roman" panose="02020603050405020304" pitchFamily="18" charset="0"/>
              </a:rPr>
              <a:t>X</a:t>
            </a:r>
            <a:r>
              <a:rPr lang="zh-CN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/>
                <a:cs typeface="Times New Roman" panose="02020603050405020304" pitchFamily="18" charset="0"/>
              </a:rPr>
              <a:t>的函数，用</a:t>
            </a:r>
            <a:r>
              <a:rPr lang="en-US" altLang="zh-CN" sz="20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/>
                <a:cs typeface="Times New Roman" panose="02020603050405020304" pitchFamily="18" charset="0"/>
              </a:rPr>
              <a:t>H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/>
                <a:cs typeface="Times New Roman" panose="02020603050405020304" pitchFamily="18" charset="0"/>
              </a:rPr>
              <a:t>(</a:t>
            </a:r>
            <a:r>
              <a:rPr lang="en-US" altLang="zh-CN" sz="20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/>
                <a:cs typeface="Times New Roman" panose="02020603050405020304" pitchFamily="18" charset="0"/>
              </a:rPr>
              <a:t>W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/>
                <a:cs typeface="Times New Roman" panose="02020603050405020304" pitchFamily="18" charset="0"/>
              </a:rPr>
              <a:t>,</a:t>
            </a:r>
            <a:r>
              <a:rPr lang="en-US" altLang="zh-CN" sz="20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/>
                <a:cs typeface="Times New Roman" panose="02020603050405020304" pitchFamily="18" charset="0"/>
              </a:rPr>
              <a:t>X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/>
                <a:cs typeface="Times New Roman" panose="02020603050405020304" pitchFamily="18" charset="0"/>
              </a:rPr>
              <a:t>) </a:t>
            </a:r>
            <a:r>
              <a:rPr lang="zh-CN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/>
                <a:cs typeface="Times New Roman" panose="02020603050405020304" pitchFamily="18" charset="0"/>
              </a:rPr>
              <a:t>表示。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/>
                <a:cs typeface="Times New Roman" panose="02020603050405020304" pitchFamily="18" charset="0"/>
              </a:rPr>
              <a:t>模型的优化目标是</a:t>
            </a:r>
            <a:r>
              <a:rPr lang="en-US" altLang="zh-CN" sz="20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/>
                <a:cs typeface="Times New Roman" panose="02020603050405020304" pitchFamily="18" charset="0"/>
              </a:rPr>
              <a:t>H(W,X)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/>
                <a:cs typeface="Times New Roman" panose="02020603050405020304" pitchFamily="18" charset="0"/>
              </a:rPr>
              <a:t>的输出与真实输出</a:t>
            </a:r>
            <a:r>
              <a:rPr lang="en-US" altLang="zh-CN" sz="20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/>
                <a:cs typeface="Times New Roman" panose="02020603050405020304" pitchFamily="18" charset="0"/>
              </a:rPr>
              <a:t>Y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/>
                <a:cs typeface="Times New Roman" panose="02020603050405020304" pitchFamily="18" charset="0"/>
              </a:rPr>
              <a:t>尽量一致，两者的相差程度即是模型效果的评价函数（相差越小越好）。</a:t>
            </a:r>
            <a:endParaRPr lang="zh-CN" altLang="en-US" sz="2000" dirty="0">
              <a:latin typeface="Times New Roman" panose="02020603050405020304" pitchFamily="18" charset="0"/>
              <a:ea typeface="思源黑体 CN Regular" panose="020B050000000000000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15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5FD34C-2B7C-4CFE-A012-CAF59E18B9A1}"/>
              </a:ext>
            </a:extLst>
          </p:cNvPr>
          <p:cNvGrpSpPr/>
          <p:nvPr/>
        </p:nvGrpSpPr>
        <p:grpSpPr>
          <a:xfrm>
            <a:off x="723553" y="308620"/>
            <a:ext cx="3283297" cy="584901"/>
            <a:chOff x="698153" y="503365"/>
            <a:chExt cx="3283297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3740B4A-28A0-487D-882F-E631A96FCD09}"/>
                </a:ext>
              </a:extLst>
            </p:cNvPr>
            <p:cNvSpPr/>
            <p:nvPr/>
          </p:nvSpPr>
          <p:spPr>
            <a:xfrm>
              <a:off x="698153" y="503539"/>
              <a:ext cx="3283297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50BF36C3-828C-4B6E-AD82-4D04DF22A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9175" y="640134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3BD8815D-A245-4CE9-BCD6-14E4691C90BA}"/>
                </a:ext>
              </a:extLst>
            </p:cNvPr>
            <p:cNvSpPr txBox="1"/>
            <p:nvPr/>
          </p:nvSpPr>
          <p:spPr>
            <a:xfrm>
              <a:off x="1358178" y="503365"/>
              <a:ext cx="1826044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机器学习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5F0634-406B-43D5-9302-1E971D034D05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D7B72A6E-A790-4DBA-B8CE-D98C5CAC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椭圆 11">
              <a:extLst>
                <a:ext uri="{FF2B5EF4-FFF2-40B4-BE49-F238E27FC236}">
                  <a16:creationId xmlns:a16="http://schemas.microsoft.com/office/drawing/2014/main" id="{3F708C02-88E6-471C-8BBC-E5FA4DB67345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26D5C9E-3B75-4552-A7F7-7F52908DDBE4}"/>
              </a:ext>
            </a:extLst>
          </p:cNvPr>
          <p:cNvGrpSpPr/>
          <p:nvPr/>
        </p:nvGrpSpPr>
        <p:grpSpPr>
          <a:xfrm>
            <a:off x="448778" y="1213858"/>
            <a:ext cx="3155797" cy="588606"/>
            <a:chOff x="912010" y="1434317"/>
            <a:chExt cx="2549611" cy="58860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47E731B-393C-4A82-8893-4E3DCD16AD86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16A21315-292F-40F7-9680-521A445CEB01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A9261DC8-7C81-49F5-A5EA-F1662EDCC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86F55D6A-98A6-4ACF-BD97-9FA1CC974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D8F182F3-0A21-4531-ACBF-5D2C5F9EFA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BBB3EC82-07C7-4AD3-A1E1-B48FC7157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矩形: 圆顶角 35">
                <a:extLst>
                  <a:ext uri="{FF2B5EF4-FFF2-40B4-BE49-F238E27FC236}">
                    <a16:creationId xmlns:a16="http://schemas.microsoft.com/office/drawing/2014/main" id="{3D294258-4B63-40CC-AB7A-834045FA9EB5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5A407ED-3B70-40F9-BCE5-78DDD8305EFD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模型结构介绍</a:t>
              </a:r>
            </a:p>
          </p:txBody>
        </p:sp>
      </p:grpSp>
      <p:pic>
        <p:nvPicPr>
          <p:cNvPr id="48" name="图片 47" descr="https://ai-studio-static-online.cdn.bcebos.com/31d6fa3b2bf64f99b8a59e92648a96dcb27c430f35234f978ba5ad60579a5c79">
            <a:extLst>
              <a:ext uri="{FF2B5EF4-FFF2-40B4-BE49-F238E27FC236}">
                <a16:creationId xmlns:a16="http://schemas.microsoft.com/office/drawing/2014/main" id="{E49F7EE9-B1DE-4385-AD20-7AF98433CF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222" y="1935918"/>
            <a:ext cx="7503556" cy="4648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21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5FD34C-2B7C-4CFE-A012-CAF59E18B9A1}"/>
              </a:ext>
            </a:extLst>
          </p:cNvPr>
          <p:cNvGrpSpPr/>
          <p:nvPr/>
        </p:nvGrpSpPr>
        <p:grpSpPr>
          <a:xfrm>
            <a:off x="723553" y="308620"/>
            <a:ext cx="3283297" cy="584901"/>
            <a:chOff x="698153" y="503365"/>
            <a:chExt cx="3283297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3740B4A-28A0-487D-882F-E631A96FCD09}"/>
                </a:ext>
              </a:extLst>
            </p:cNvPr>
            <p:cNvSpPr/>
            <p:nvPr/>
          </p:nvSpPr>
          <p:spPr>
            <a:xfrm>
              <a:off x="698153" y="503539"/>
              <a:ext cx="3283297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50BF36C3-828C-4B6E-AD82-4D04DF22A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9175" y="640134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3BD8815D-A245-4CE9-BCD6-14E4691C90BA}"/>
                </a:ext>
              </a:extLst>
            </p:cNvPr>
            <p:cNvSpPr txBox="1"/>
            <p:nvPr/>
          </p:nvSpPr>
          <p:spPr>
            <a:xfrm>
              <a:off x="1358178" y="503365"/>
              <a:ext cx="1826044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机器学习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5F0634-406B-43D5-9302-1E971D034D05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D7B72A6E-A790-4DBA-B8CE-D98C5CAC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椭圆 11">
              <a:extLst>
                <a:ext uri="{FF2B5EF4-FFF2-40B4-BE49-F238E27FC236}">
                  <a16:creationId xmlns:a16="http://schemas.microsoft.com/office/drawing/2014/main" id="{3F708C02-88E6-471C-8BBC-E5FA4DB67345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26D5C9E-3B75-4552-A7F7-7F52908DDBE4}"/>
              </a:ext>
            </a:extLst>
          </p:cNvPr>
          <p:cNvGrpSpPr/>
          <p:nvPr/>
        </p:nvGrpSpPr>
        <p:grpSpPr>
          <a:xfrm>
            <a:off x="448778" y="1213858"/>
            <a:ext cx="3155797" cy="588606"/>
            <a:chOff x="912010" y="1434317"/>
            <a:chExt cx="2549611" cy="58860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47E731B-393C-4A82-8893-4E3DCD16AD86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16A21315-292F-40F7-9680-521A445CEB01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A9261DC8-7C81-49F5-A5EA-F1662EDCC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86F55D6A-98A6-4ACF-BD97-9FA1CC974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D8F182F3-0A21-4531-ACBF-5D2C5F9EFA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BBB3EC82-07C7-4AD3-A1E1-B48FC7157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矩形: 圆顶角 35">
                <a:extLst>
                  <a:ext uri="{FF2B5EF4-FFF2-40B4-BE49-F238E27FC236}">
                    <a16:creationId xmlns:a16="http://schemas.microsoft.com/office/drawing/2014/main" id="{3D294258-4B63-40CC-AB7A-834045FA9EB5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5A407ED-3B70-40F9-BCE5-78DDD8305EFD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有监督学习</a:t>
              </a: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6479FFA8-34FF-4713-A1FA-06FCCD172CDA}"/>
              </a:ext>
            </a:extLst>
          </p:cNvPr>
          <p:cNvSpPr/>
          <p:nvPr/>
        </p:nvSpPr>
        <p:spPr>
          <a:xfrm>
            <a:off x="5148697" y="643048"/>
            <a:ext cx="6482595" cy="1602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从给定的</a:t>
            </a:r>
            <a:r>
              <a:rPr lang="zh-CN" altLang="en-US" sz="22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有标注的训练数据集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中学习出一个函数（模型参数），当新的数据到来时可以根据这个函数预测结果。 常见任务包括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93D2D43-D313-4D51-A730-5F14D84BEE8C}"/>
              </a:ext>
            </a:extLst>
          </p:cNvPr>
          <p:cNvGrpSpPr/>
          <p:nvPr/>
        </p:nvGrpSpPr>
        <p:grpSpPr>
          <a:xfrm>
            <a:off x="6367071" y="2759659"/>
            <a:ext cx="5141595" cy="3708400"/>
            <a:chOff x="1253" y="4025"/>
            <a:chExt cx="8097" cy="5840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E6D9E40F-23F7-47D2-A062-51A092F57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3" y="4283"/>
              <a:ext cx="5543" cy="5583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A39240A0-4DE0-4DFD-AE85-E7791822A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25068"/>
            <a:stretch>
              <a:fillRect/>
            </a:stretch>
          </p:blipFill>
          <p:spPr>
            <a:xfrm>
              <a:off x="5488" y="4025"/>
              <a:ext cx="3862" cy="5222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DDA1CEAA-11DC-4011-A020-633B3BA6C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7" y="9062"/>
              <a:ext cx="1281" cy="427"/>
            </a:xfrm>
            <a:prstGeom prst="rect">
              <a:avLst/>
            </a:prstGeom>
          </p:spPr>
        </p:pic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D3EEB3A-F69D-4A36-A7F3-80BFFEDBB45A}"/>
              </a:ext>
            </a:extLst>
          </p:cNvPr>
          <p:cNvGrpSpPr/>
          <p:nvPr/>
        </p:nvGrpSpPr>
        <p:grpSpPr>
          <a:xfrm>
            <a:off x="1028232" y="2901304"/>
            <a:ext cx="4648787" cy="3647902"/>
            <a:chOff x="10087" y="4088"/>
            <a:chExt cx="8026" cy="6298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9CFB3C0B-5657-488C-A909-F31FEFF5C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87" y="4088"/>
              <a:ext cx="6369" cy="3568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6E2AAC1B-1E3F-4F1A-BD78-264841CDF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79" y="7901"/>
              <a:ext cx="4683" cy="1005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7CE3247E-BE2B-4B38-86CE-9E0759328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77" y="7656"/>
              <a:ext cx="4137" cy="2731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CA8562BD-054E-407B-80FA-C6C9023ACB46}"/>
                </a:ext>
              </a:extLst>
            </p:cNvPr>
            <p:cNvSpPr txBox="1"/>
            <p:nvPr/>
          </p:nvSpPr>
          <p:spPr>
            <a:xfrm>
              <a:off x="13139" y="9438"/>
              <a:ext cx="1073" cy="5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88F3E81F-689B-44E1-BEEE-EBF0B6648633}"/>
              </a:ext>
            </a:extLst>
          </p:cNvPr>
          <p:cNvSpPr txBox="1"/>
          <p:nvPr/>
        </p:nvSpPr>
        <p:spPr>
          <a:xfrm>
            <a:off x="1024104" y="2558638"/>
            <a:ext cx="320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：输出是类别标签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C4E1B98-41C4-420E-902B-F16F00C3BFED}"/>
              </a:ext>
            </a:extLst>
          </p:cNvPr>
          <p:cNvSpPr txBox="1"/>
          <p:nvPr/>
        </p:nvSpPr>
        <p:spPr>
          <a:xfrm>
            <a:off x="6367071" y="2581635"/>
            <a:ext cx="320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：输出是实数</a:t>
            </a:r>
          </a:p>
        </p:txBody>
      </p:sp>
    </p:spTree>
    <p:extLst>
      <p:ext uri="{BB962C8B-B14F-4D97-AF65-F5344CB8AC3E}">
        <p14:creationId xmlns:p14="http://schemas.microsoft.com/office/powerpoint/2010/main" val="386447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5FD34C-2B7C-4CFE-A012-CAF59E18B9A1}"/>
              </a:ext>
            </a:extLst>
          </p:cNvPr>
          <p:cNvGrpSpPr/>
          <p:nvPr/>
        </p:nvGrpSpPr>
        <p:grpSpPr>
          <a:xfrm>
            <a:off x="723553" y="308620"/>
            <a:ext cx="3283297" cy="584901"/>
            <a:chOff x="698153" y="503365"/>
            <a:chExt cx="3283297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3740B4A-28A0-487D-882F-E631A96FCD09}"/>
                </a:ext>
              </a:extLst>
            </p:cNvPr>
            <p:cNvSpPr/>
            <p:nvPr/>
          </p:nvSpPr>
          <p:spPr>
            <a:xfrm>
              <a:off x="698153" y="503539"/>
              <a:ext cx="3283297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50BF36C3-828C-4B6E-AD82-4D04DF22A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9175" y="640134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3BD8815D-A245-4CE9-BCD6-14E4691C90BA}"/>
                </a:ext>
              </a:extLst>
            </p:cNvPr>
            <p:cNvSpPr txBox="1"/>
            <p:nvPr/>
          </p:nvSpPr>
          <p:spPr>
            <a:xfrm>
              <a:off x="1358178" y="503365"/>
              <a:ext cx="1826044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机器学习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5F0634-406B-43D5-9302-1E971D034D05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D7B72A6E-A790-4DBA-B8CE-D98C5CAC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椭圆 11">
              <a:extLst>
                <a:ext uri="{FF2B5EF4-FFF2-40B4-BE49-F238E27FC236}">
                  <a16:creationId xmlns:a16="http://schemas.microsoft.com/office/drawing/2014/main" id="{3F708C02-88E6-471C-8BBC-E5FA4DB67345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26D5C9E-3B75-4552-A7F7-7F52908DDBE4}"/>
              </a:ext>
            </a:extLst>
          </p:cNvPr>
          <p:cNvGrpSpPr/>
          <p:nvPr/>
        </p:nvGrpSpPr>
        <p:grpSpPr>
          <a:xfrm>
            <a:off x="448778" y="1213858"/>
            <a:ext cx="3155797" cy="588606"/>
            <a:chOff x="912010" y="1434317"/>
            <a:chExt cx="2549611" cy="58860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47E731B-393C-4A82-8893-4E3DCD16AD86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16A21315-292F-40F7-9680-521A445CEB01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A9261DC8-7C81-49F5-A5EA-F1662EDCC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86F55D6A-98A6-4ACF-BD97-9FA1CC974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D8F182F3-0A21-4531-ACBF-5D2C5F9EFA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BBB3EC82-07C7-4AD3-A1E1-B48FC7157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矩形: 圆顶角 35">
                <a:extLst>
                  <a:ext uri="{FF2B5EF4-FFF2-40B4-BE49-F238E27FC236}">
                    <a16:creationId xmlns:a16="http://schemas.microsoft.com/office/drawing/2014/main" id="{3D294258-4B63-40CC-AB7A-834045FA9EB5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5A407ED-3B70-40F9-BCE5-78DDD8305EFD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无监督学习</a:t>
              </a: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6479FFA8-34FF-4713-A1FA-06FCCD172CDA}"/>
              </a:ext>
            </a:extLst>
          </p:cNvPr>
          <p:cNvSpPr/>
          <p:nvPr/>
        </p:nvSpPr>
        <p:spPr>
          <a:xfrm>
            <a:off x="5677598" y="942487"/>
            <a:ext cx="6482595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2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没有标注的训练数据集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，需要根据样本间的统计规律对样本集进行分析，常见任务如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9645EE3-01C8-4AC3-A9C6-574F35C2F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459" y="2825056"/>
            <a:ext cx="2767965" cy="312356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E198FB2D-0BF2-4C76-BC08-90C4DE75A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544" y="2825056"/>
            <a:ext cx="2499995" cy="386715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9B09DF45-3862-47FA-AC87-1DE7B6E53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974" y="3268286"/>
            <a:ext cx="2978150" cy="2755900"/>
          </a:xfrm>
          <a:prstGeom prst="rect">
            <a:avLst/>
          </a:prstGeom>
        </p:spPr>
      </p:pic>
      <p:pic>
        <p:nvPicPr>
          <p:cNvPr id="55" name="Picture 19" descr="image011">
            <a:extLst>
              <a:ext uri="{FF2B5EF4-FFF2-40B4-BE49-F238E27FC236}">
                <a16:creationId xmlns:a16="http://schemas.microsoft.com/office/drawing/2014/main" id="{228F9527-C119-4DE7-9F5D-13DC71CF56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080" r="15031" b="10519"/>
          <a:stretch>
            <a:fillRect/>
          </a:stretch>
        </p:blipFill>
        <p:spPr>
          <a:xfrm>
            <a:off x="637620" y="2825056"/>
            <a:ext cx="4115909" cy="3304113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35385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5FD34C-2B7C-4CFE-A012-CAF59E18B9A1}"/>
              </a:ext>
            </a:extLst>
          </p:cNvPr>
          <p:cNvGrpSpPr/>
          <p:nvPr/>
        </p:nvGrpSpPr>
        <p:grpSpPr>
          <a:xfrm>
            <a:off x="723553" y="308620"/>
            <a:ext cx="3283297" cy="584901"/>
            <a:chOff x="698153" y="503365"/>
            <a:chExt cx="3283297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3740B4A-28A0-487D-882F-E631A96FCD09}"/>
                </a:ext>
              </a:extLst>
            </p:cNvPr>
            <p:cNvSpPr/>
            <p:nvPr/>
          </p:nvSpPr>
          <p:spPr>
            <a:xfrm>
              <a:off x="698153" y="503539"/>
              <a:ext cx="3283297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50BF36C3-828C-4B6E-AD82-4D04DF22A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9175" y="640134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3BD8815D-A245-4CE9-BCD6-14E4691C90BA}"/>
                </a:ext>
              </a:extLst>
            </p:cNvPr>
            <p:cNvSpPr txBox="1"/>
            <p:nvPr/>
          </p:nvSpPr>
          <p:spPr>
            <a:xfrm>
              <a:off x="1358178" y="503365"/>
              <a:ext cx="1826044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机器学习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5F0634-406B-43D5-9302-1E971D034D05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D7B72A6E-A790-4DBA-B8CE-D98C5CAC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椭圆 11">
              <a:extLst>
                <a:ext uri="{FF2B5EF4-FFF2-40B4-BE49-F238E27FC236}">
                  <a16:creationId xmlns:a16="http://schemas.microsoft.com/office/drawing/2014/main" id="{3F708C02-88E6-471C-8BBC-E5FA4DB67345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26D5C9E-3B75-4552-A7F7-7F52908DDBE4}"/>
              </a:ext>
            </a:extLst>
          </p:cNvPr>
          <p:cNvGrpSpPr/>
          <p:nvPr/>
        </p:nvGrpSpPr>
        <p:grpSpPr>
          <a:xfrm>
            <a:off x="448778" y="1213858"/>
            <a:ext cx="3155797" cy="588606"/>
            <a:chOff x="912010" y="1434317"/>
            <a:chExt cx="2549611" cy="58860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47E731B-393C-4A82-8893-4E3DCD16AD86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16A21315-292F-40F7-9680-521A445CEB01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A9261DC8-7C81-49F5-A5EA-F1662EDCC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86F55D6A-98A6-4ACF-BD97-9FA1CC974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D8F182F3-0A21-4531-ACBF-5D2C5F9EFA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BBB3EC82-07C7-4AD3-A1E1-B48FC7157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矩形: 圆顶角 35">
                <a:extLst>
                  <a:ext uri="{FF2B5EF4-FFF2-40B4-BE49-F238E27FC236}">
                    <a16:creationId xmlns:a16="http://schemas.microsoft.com/office/drawing/2014/main" id="{3D294258-4B63-40CC-AB7A-834045FA9EB5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5A407ED-3B70-40F9-BCE5-78DDD8305EFD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有监督 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VS 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无监督</a:t>
              </a:r>
            </a:p>
          </p:txBody>
        </p:sp>
      </p:grpSp>
      <p:pic>
        <p:nvPicPr>
          <p:cNvPr id="23" name="图片 22" descr="C:\Users\ganggang\AppData\Local\Temp\1576256420(1).png">
            <a:extLst>
              <a:ext uri="{FF2B5EF4-FFF2-40B4-BE49-F238E27FC236}">
                <a16:creationId xmlns:a16="http://schemas.microsoft.com/office/drawing/2014/main" id="{E56E062A-5D5B-44B8-8280-7B6522C8691D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290" y="2160793"/>
            <a:ext cx="8159419" cy="3938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732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5FD34C-2B7C-4CFE-A012-CAF59E18B9A1}"/>
              </a:ext>
            </a:extLst>
          </p:cNvPr>
          <p:cNvGrpSpPr/>
          <p:nvPr/>
        </p:nvGrpSpPr>
        <p:grpSpPr>
          <a:xfrm>
            <a:off x="723553" y="308620"/>
            <a:ext cx="3283297" cy="584901"/>
            <a:chOff x="698153" y="503365"/>
            <a:chExt cx="3283297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3740B4A-28A0-487D-882F-E631A96FCD09}"/>
                </a:ext>
              </a:extLst>
            </p:cNvPr>
            <p:cNvSpPr/>
            <p:nvPr/>
          </p:nvSpPr>
          <p:spPr>
            <a:xfrm>
              <a:off x="698153" y="503539"/>
              <a:ext cx="3283297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50BF36C3-828C-4B6E-AD82-4D04DF22A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9175" y="640134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3BD8815D-A245-4CE9-BCD6-14E4691C90BA}"/>
                </a:ext>
              </a:extLst>
            </p:cNvPr>
            <p:cNvSpPr txBox="1"/>
            <p:nvPr/>
          </p:nvSpPr>
          <p:spPr>
            <a:xfrm>
              <a:off x="1358178" y="503365"/>
              <a:ext cx="1826044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机器学习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5F0634-406B-43D5-9302-1E971D034D05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D7B72A6E-A790-4DBA-B8CE-D98C5CAC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椭圆 11">
              <a:extLst>
                <a:ext uri="{FF2B5EF4-FFF2-40B4-BE49-F238E27FC236}">
                  <a16:creationId xmlns:a16="http://schemas.microsoft.com/office/drawing/2014/main" id="{3F708C02-88E6-471C-8BBC-E5FA4DB67345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26D5C9E-3B75-4552-A7F7-7F52908DDBE4}"/>
              </a:ext>
            </a:extLst>
          </p:cNvPr>
          <p:cNvGrpSpPr/>
          <p:nvPr/>
        </p:nvGrpSpPr>
        <p:grpSpPr>
          <a:xfrm>
            <a:off x="448778" y="1213858"/>
            <a:ext cx="3155797" cy="588606"/>
            <a:chOff x="912010" y="1434317"/>
            <a:chExt cx="2549611" cy="58860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47E731B-393C-4A82-8893-4E3DCD16AD86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16A21315-292F-40F7-9680-521A445CEB01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A9261DC8-7C81-49F5-A5EA-F1662EDCC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86F55D6A-98A6-4ACF-BD97-9FA1CC974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D8F182F3-0A21-4531-ACBF-5D2C5F9EFA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BBB3EC82-07C7-4AD3-A1E1-B48FC7157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矩形: 圆顶角 35">
                <a:extLst>
                  <a:ext uri="{FF2B5EF4-FFF2-40B4-BE49-F238E27FC236}">
                    <a16:creationId xmlns:a16="http://schemas.microsoft.com/office/drawing/2014/main" id="{3D294258-4B63-40CC-AB7A-834045FA9EB5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5A407ED-3B70-40F9-BCE5-78DDD8305EFD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构建模型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F1536448-BAA1-4404-91EE-A0D05D98B51E}"/>
              </a:ext>
            </a:extLst>
          </p:cNvPr>
          <p:cNvSpPr txBox="1"/>
          <p:nvPr/>
        </p:nvSpPr>
        <p:spPr>
          <a:xfrm>
            <a:off x="448778" y="2335820"/>
            <a:ext cx="5927725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Tx/>
              <a:buSzTx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机器学习模型是指使用先前看到的数据建立的一种数学结构，为按照先前计算的一定精度来预测新数据而设置。要从头开始构建模型，就需要按右图所示顺序来迭代执行步骤。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367D548-86C9-473F-9749-9B1CA18A9030}"/>
              </a:ext>
            </a:extLst>
          </p:cNvPr>
          <p:cNvGrpSpPr/>
          <p:nvPr/>
        </p:nvGrpSpPr>
        <p:grpSpPr>
          <a:xfrm>
            <a:off x="7099846" y="1530007"/>
            <a:ext cx="4738075" cy="3797986"/>
            <a:chOff x="6711089" y="1243979"/>
            <a:chExt cx="4738075" cy="3797986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C6289D2-C9FB-4313-9F41-0BC96EF42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11089" y="1243979"/>
              <a:ext cx="4738075" cy="21429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AEA8C66-7325-490B-B8E1-F9E455863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11089" y="3386879"/>
              <a:ext cx="4738075" cy="1655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41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8B39493D-1475-498B-A563-B80D74250131}"/>
              </a:ext>
            </a:extLst>
          </p:cNvPr>
          <p:cNvGrpSpPr/>
          <p:nvPr/>
        </p:nvGrpSpPr>
        <p:grpSpPr>
          <a:xfrm>
            <a:off x="2006503" y="1947892"/>
            <a:ext cx="1436291" cy="3324044"/>
            <a:chOff x="2100974" y="1947892"/>
            <a:chExt cx="1436291" cy="3324044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959F9C0-461F-4C45-B15D-81C33CFF9828}"/>
                </a:ext>
              </a:extLst>
            </p:cNvPr>
            <p:cNvGrpSpPr/>
            <p:nvPr/>
          </p:nvGrpSpPr>
          <p:grpSpPr>
            <a:xfrm>
              <a:off x="2203302" y="2822347"/>
              <a:ext cx="1231635" cy="1692052"/>
              <a:chOff x="9615535" y="2697286"/>
              <a:chExt cx="957914" cy="1316007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B7EE6016-FD83-40E8-84FD-F6BD0C5A4750}"/>
                  </a:ext>
                </a:extLst>
              </p:cNvPr>
              <p:cNvGrpSpPr/>
              <p:nvPr/>
            </p:nvGrpSpPr>
            <p:grpSpPr>
              <a:xfrm>
                <a:off x="9615535" y="2697286"/>
                <a:ext cx="957914" cy="1316007"/>
                <a:chOff x="1828829" y="2101332"/>
                <a:chExt cx="957914" cy="1316007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61227068-2AD7-42FD-9F08-3A9C04BE6E77}"/>
                    </a:ext>
                  </a:extLst>
                </p:cNvPr>
                <p:cNvSpPr/>
                <p:nvPr/>
              </p:nvSpPr>
              <p:spPr>
                <a:xfrm>
                  <a:off x="1828829" y="2101332"/>
                  <a:ext cx="957914" cy="95791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80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974C8654-3E46-402E-968C-912F7A597E95}"/>
                    </a:ext>
                  </a:extLst>
                </p:cNvPr>
                <p:cNvSpPr/>
                <p:nvPr/>
              </p:nvSpPr>
              <p:spPr>
                <a:xfrm>
                  <a:off x="2188381" y="3178531"/>
                  <a:ext cx="238808" cy="23880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F069A6CE-6BCC-48F4-AE68-848CC9974A31}"/>
                    </a:ext>
                  </a:extLst>
                </p:cNvPr>
                <p:cNvSpPr/>
                <p:nvPr/>
              </p:nvSpPr>
              <p:spPr>
                <a:xfrm>
                  <a:off x="1843299" y="2122115"/>
                  <a:ext cx="928973" cy="928973"/>
                </a:xfrm>
                <a:prstGeom prst="ellipse">
                  <a:avLst/>
                </a:prstGeom>
                <a:noFill/>
                <a:ln w="63500">
                  <a:solidFill>
                    <a:schemeClr val="accent1"/>
                  </a:solidFill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0" name="Freeform 130">
                <a:extLst>
                  <a:ext uri="{FF2B5EF4-FFF2-40B4-BE49-F238E27FC236}">
                    <a16:creationId xmlns:a16="http://schemas.microsoft.com/office/drawing/2014/main" id="{A0462722-1AF0-4C98-B200-E1EBF9B69F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49744" y="3045522"/>
                <a:ext cx="289494" cy="261440"/>
              </a:xfrm>
              <a:custGeom>
                <a:avLst/>
                <a:gdLst>
                  <a:gd name="T0" fmla="*/ 0 w 783"/>
                  <a:gd name="T1" fmla="*/ 251 h 708"/>
                  <a:gd name="T2" fmla="*/ 0 w 783"/>
                  <a:gd name="T3" fmla="*/ 327 h 708"/>
                  <a:gd name="T4" fmla="*/ 0 w 783"/>
                  <a:gd name="T5" fmla="*/ 372 h 708"/>
                  <a:gd name="T6" fmla="*/ 0 w 783"/>
                  <a:gd name="T7" fmla="*/ 449 h 708"/>
                  <a:gd name="T8" fmla="*/ 0 w 783"/>
                  <a:gd name="T9" fmla="*/ 494 h 708"/>
                  <a:gd name="T10" fmla="*/ 0 w 783"/>
                  <a:gd name="T11" fmla="*/ 570 h 708"/>
                  <a:gd name="T12" fmla="*/ 783 w 783"/>
                  <a:gd name="T13" fmla="*/ 458 h 708"/>
                  <a:gd name="T14" fmla="*/ 783 w 783"/>
                  <a:gd name="T15" fmla="*/ 381 h 708"/>
                  <a:gd name="T16" fmla="*/ 783 w 783"/>
                  <a:gd name="T17" fmla="*/ 319 h 708"/>
                  <a:gd name="T18" fmla="*/ 783 w 783"/>
                  <a:gd name="T19" fmla="*/ 242 h 708"/>
                  <a:gd name="T20" fmla="*/ 771 w 783"/>
                  <a:gd name="T21" fmla="*/ 193 h 708"/>
                  <a:gd name="T22" fmla="*/ 38 w 783"/>
                  <a:gd name="T23" fmla="*/ 254 h 708"/>
                  <a:gd name="T24" fmla="*/ 19 w 783"/>
                  <a:gd name="T25" fmla="*/ 327 h 708"/>
                  <a:gd name="T26" fmla="*/ 19 w 783"/>
                  <a:gd name="T27" fmla="*/ 270 h 708"/>
                  <a:gd name="T28" fmla="*/ 30 w 783"/>
                  <a:gd name="T29" fmla="*/ 316 h 708"/>
                  <a:gd name="T30" fmla="*/ 19 w 783"/>
                  <a:gd name="T31" fmla="*/ 327 h 708"/>
                  <a:gd name="T32" fmla="*/ 42 w 783"/>
                  <a:gd name="T33" fmla="*/ 359 h 708"/>
                  <a:gd name="T34" fmla="*/ 19 w 783"/>
                  <a:gd name="T35" fmla="*/ 437 h 708"/>
                  <a:gd name="T36" fmla="*/ 30 w 783"/>
                  <a:gd name="T37" fmla="*/ 400 h 708"/>
                  <a:gd name="T38" fmla="*/ 30 w 783"/>
                  <a:gd name="T39" fmla="*/ 459 h 708"/>
                  <a:gd name="T40" fmla="*/ 38 w 783"/>
                  <a:gd name="T41" fmla="*/ 497 h 708"/>
                  <a:gd name="T42" fmla="*/ 19 w 783"/>
                  <a:gd name="T43" fmla="*/ 570 h 708"/>
                  <a:gd name="T44" fmla="*/ 19 w 783"/>
                  <a:gd name="T45" fmla="*/ 513 h 708"/>
                  <a:gd name="T46" fmla="*/ 30 w 783"/>
                  <a:gd name="T47" fmla="*/ 559 h 708"/>
                  <a:gd name="T48" fmla="*/ 19 w 783"/>
                  <a:gd name="T49" fmla="*/ 570 h 708"/>
                  <a:gd name="T50" fmla="*/ 42 w 783"/>
                  <a:gd name="T51" fmla="*/ 544 h 708"/>
                  <a:gd name="T52" fmla="*/ 74 w 783"/>
                  <a:gd name="T53" fmla="*/ 532 h 708"/>
                  <a:gd name="T54" fmla="*/ 758 w 783"/>
                  <a:gd name="T55" fmla="*/ 391 h 708"/>
                  <a:gd name="T56" fmla="*/ 758 w 783"/>
                  <a:gd name="T57" fmla="*/ 448 h 708"/>
                  <a:gd name="T58" fmla="*/ 734 w 783"/>
                  <a:gd name="T59" fmla="*/ 347 h 708"/>
                  <a:gd name="T60" fmla="*/ 656 w 783"/>
                  <a:gd name="T61" fmla="*/ 393 h 708"/>
                  <a:gd name="T62" fmla="*/ 127 w 783"/>
                  <a:gd name="T63" fmla="*/ 493 h 708"/>
                  <a:gd name="T64" fmla="*/ 48 w 783"/>
                  <a:gd name="T65" fmla="*/ 466 h 708"/>
                  <a:gd name="T66" fmla="*/ 42 w 783"/>
                  <a:gd name="T67" fmla="*/ 423 h 708"/>
                  <a:gd name="T68" fmla="*/ 75 w 783"/>
                  <a:gd name="T69" fmla="*/ 411 h 708"/>
                  <a:gd name="T70" fmla="*/ 145 w 783"/>
                  <a:gd name="T71" fmla="*/ 435 h 708"/>
                  <a:gd name="T72" fmla="*/ 583 w 783"/>
                  <a:gd name="T73" fmla="*/ 372 h 708"/>
                  <a:gd name="T74" fmla="*/ 665 w 783"/>
                  <a:gd name="T75" fmla="*/ 324 h 708"/>
                  <a:gd name="T76" fmla="*/ 758 w 783"/>
                  <a:gd name="T77" fmla="*/ 269 h 708"/>
                  <a:gd name="T78" fmla="*/ 758 w 783"/>
                  <a:gd name="T79" fmla="*/ 326 h 708"/>
                  <a:gd name="T80" fmla="*/ 726 w 783"/>
                  <a:gd name="T81" fmla="*/ 223 h 708"/>
                  <a:gd name="T82" fmla="*/ 723 w 783"/>
                  <a:gd name="T83" fmla="*/ 232 h 708"/>
                  <a:gd name="T84" fmla="*/ 602 w 783"/>
                  <a:gd name="T85" fmla="*/ 302 h 708"/>
                  <a:gd name="T86" fmla="*/ 522 w 783"/>
                  <a:gd name="T87" fmla="*/ 349 h 708"/>
                  <a:gd name="T88" fmla="*/ 207 w 783"/>
                  <a:gd name="T89" fmla="*/ 399 h 708"/>
                  <a:gd name="T90" fmla="*/ 135 w 783"/>
                  <a:gd name="T91" fmla="*/ 374 h 708"/>
                  <a:gd name="T92" fmla="*/ 54 w 783"/>
                  <a:gd name="T93" fmla="*/ 346 h 708"/>
                  <a:gd name="T94" fmla="*/ 42 w 783"/>
                  <a:gd name="T95" fmla="*/ 309 h 708"/>
                  <a:gd name="T96" fmla="*/ 67 w 783"/>
                  <a:gd name="T97" fmla="*/ 287 h 708"/>
                  <a:gd name="T98" fmla="*/ 129 w 783"/>
                  <a:gd name="T99" fmla="*/ 308 h 708"/>
                  <a:gd name="T100" fmla="*/ 249 w 783"/>
                  <a:gd name="T101" fmla="*/ 349 h 708"/>
                  <a:gd name="T102" fmla="*/ 322 w 783"/>
                  <a:gd name="T103" fmla="*/ 374 h 708"/>
                  <a:gd name="T104" fmla="*/ 463 w 783"/>
                  <a:gd name="T105" fmla="*/ 320 h 708"/>
                  <a:gd name="T106" fmla="*/ 534 w 783"/>
                  <a:gd name="T107" fmla="*/ 279 h 708"/>
                  <a:gd name="T108" fmla="*/ 660 w 783"/>
                  <a:gd name="T109" fmla="*/ 205 h 708"/>
                  <a:gd name="T110" fmla="*/ 716 w 783"/>
                  <a:gd name="T111" fmla="*/ 172 h 708"/>
                  <a:gd name="T112" fmla="*/ 758 w 783"/>
                  <a:gd name="T113" fmla="*/ 195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83" h="708">
                    <a:moveTo>
                      <a:pt x="783" y="138"/>
                    </a:moveTo>
                    <a:lnTo>
                      <a:pt x="783" y="121"/>
                    </a:lnTo>
                    <a:lnTo>
                      <a:pt x="431" y="0"/>
                    </a:lnTo>
                    <a:lnTo>
                      <a:pt x="0" y="251"/>
                    </a:lnTo>
                    <a:lnTo>
                      <a:pt x="0" y="255"/>
                    </a:lnTo>
                    <a:lnTo>
                      <a:pt x="0" y="264"/>
                    </a:lnTo>
                    <a:lnTo>
                      <a:pt x="0" y="268"/>
                    </a:lnTo>
                    <a:lnTo>
                      <a:pt x="0" y="327"/>
                    </a:lnTo>
                    <a:lnTo>
                      <a:pt x="0" y="340"/>
                    </a:lnTo>
                    <a:lnTo>
                      <a:pt x="0" y="344"/>
                    </a:lnTo>
                    <a:lnTo>
                      <a:pt x="30" y="355"/>
                    </a:lnTo>
                    <a:lnTo>
                      <a:pt x="0" y="372"/>
                    </a:lnTo>
                    <a:lnTo>
                      <a:pt x="0" y="376"/>
                    </a:lnTo>
                    <a:lnTo>
                      <a:pt x="0" y="385"/>
                    </a:lnTo>
                    <a:lnTo>
                      <a:pt x="0" y="389"/>
                    </a:lnTo>
                    <a:lnTo>
                      <a:pt x="0" y="449"/>
                    </a:lnTo>
                    <a:lnTo>
                      <a:pt x="0" y="462"/>
                    </a:lnTo>
                    <a:lnTo>
                      <a:pt x="0" y="466"/>
                    </a:lnTo>
                    <a:lnTo>
                      <a:pt x="30" y="476"/>
                    </a:lnTo>
                    <a:lnTo>
                      <a:pt x="0" y="494"/>
                    </a:lnTo>
                    <a:lnTo>
                      <a:pt x="0" y="498"/>
                    </a:lnTo>
                    <a:lnTo>
                      <a:pt x="0" y="507"/>
                    </a:lnTo>
                    <a:lnTo>
                      <a:pt x="0" y="511"/>
                    </a:lnTo>
                    <a:lnTo>
                      <a:pt x="0" y="570"/>
                    </a:lnTo>
                    <a:lnTo>
                      <a:pt x="0" y="583"/>
                    </a:lnTo>
                    <a:lnTo>
                      <a:pt x="0" y="588"/>
                    </a:lnTo>
                    <a:lnTo>
                      <a:pt x="351" y="708"/>
                    </a:lnTo>
                    <a:lnTo>
                      <a:pt x="783" y="458"/>
                    </a:lnTo>
                    <a:lnTo>
                      <a:pt x="783" y="441"/>
                    </a:lnTo>
                    <a:lnTo>
                      <a:pt x="771" y="436"/>
                    </a:lnTo>
                    <a:lnTo>
                      <a:pt x="771" y="388"/>
                    </a:lnTo>
                    <a:lnTo>
                      <a:pt x="783" y="381"/>
                    </a:lnTo>
                    <a:lnTo>
                      <a:pt x="783" y="364"/>
                    </a:lnTo>
                    <a:lnTo>
                      <a:pt x="753" y="354"/>
                    </a:lnTo>
                    <a:lnTo>
                      <a:pt x="783" y="336"/>
                    </a:lnTo>
                    <a:lnTo>
                      <a:pt x="783" y="319"/>
                    </a:lnTo>
                    <a:lnTo>
                      <a:pt x="771" y="315"/>
                    </a:lnTo>
                    <a:lnTo>
                      <a:pt x="771" y="267"/>
                    </a:lnTo>
                    <a:lnTo>
                      <a:pt x="783" y="260"/>
                    </a:lnTo>
                    <a:lnTo>
                      <a:pt x="783" y="242"/>
                    </a:lnTo>
                    <a:lnTo>
                      <a:pt x="753" y="232"/>
                    </a:lnTo>
                    <a:lnTo>
                      <a:pt x="783" y="215"/>
                    </a:lnTo>
                    <a:lnTo>
                      <a:pt x="783" y="198"/>
                    </a:lnTo>
                    <a:lnTo>
                      <a:pt x="771" y="193"/>
                    </a:lnTo>
                    <a:lnTo>
                      <a:pt x="771" y="145"/>
                    </a:lnTo>
                    <a:lnTo>
                      <a:pt x="783" y="138"/>
                    </a:lnTo>
                    <a:close/>
                    <a:moveTo>
                      <a:pt x="448" y="16"/>
                    </a:moveTo>
                    <a:lnTo>
                      <a:pt x="38" y="254"/>
                    </a:lnTo>
                    <a:lnTo>
                      <a:pt x="22" y="248"/>
                    </a:lnTo>
                    <a:lnTo>
                      <a:pt x="432" y="10"/>
                    </a:lnTo>
                    <a:lnTo>
                      <a:pt x="448" y="16"/>
                    </a:lnTo>
                    <a:close/>
                    <a:moveTo>
                      <a:pt x="19" y="327"/>
                    </a:moveTo>
                    <a:lnTo>
                      <a:pt x="19" y="323"/>
                    </a:lnTo>
                    <a:lnTo>
                      <a:pt x="19" y="316"/>
                    </a:lnTo>
                    <a:lnTo>
                      <a:pt x="19" y="274"/>
                    </a:lnTo>
                    <a:lnTo>
                      <a:pt x="19" y="270"/>
                    </a:lnTo>
                    <a:lnTo>
                      <a:pt x="30" y="274"/>
                    </a:lnTo>
                    <a:lnTo>
                      <a:pt x="30" y="278"/>
                    </a:lnTo>
                    <a:lnTo>
                      <a:pt x="30" y="309"/>
                    </a:lnTo>
                    <a:lnTo>
                      <a:pt x="30" y="316"/>
                    </a:lnTo>
                    <a:lnTo>
                      <a:pt x="30" y="331"/>
                    </a:lnTo>
                    <a:lnTo>
                      <a:pt x="30" y="337"/>
                    </a:lnTo>
                    <a:lnTo>
                      <a:pt x="19" y="334"/>
                    </a:lnTo>
                    <a:lnTo>
                      <a:pt x="19" y="327"/>
                    </a:lnTo>
                    <a:close/>
                    <a:moveTo>
                      <a:pt x="57" y="364"/>
                    </a:moveTo>
                    <a:lnTo>
                      <a:pt x="38" y="375"/>
                    </a:lnTo>
                    <a:lnTo>
                      <a:pt x="22" y="370"/>
                    </a:lnTo>
                    <a:lnTo>
                      <a:pt x="42" y="359"/>
                    </a:lnTo>
                    <a:lnTo>
                      <a:pt x="57" y="364"/>
                    </a:lnTo>
                    <a:close/>
                    <a:moveTo>
                      <a:pt x="19" y="449"/>
                    </a:moveTo>
                    <a:lnTo>
                      <a:pt x="19" y="444"/>
                    </a:lnTo>
                    <a:lnTo>
                      <a:pt x="19" y="437"/>
                    </a:lnTo>
                    <a:lnTo>
                      <a:pt x="19" y="396"/>
                    </a:lnTo>
                    <a:lnTo>
                      <a:pt x="19" y="392"/>
                    </a:lnTo>
                    <a:lnTo>
                      <a:pt x="30" y="395"/>
                    </a:lnTo>
                    <a:lnTo>
                      <a:pt x="30" y="400"/>
                    </a:lnTo>
                    <a:lnTo>
                      <a:pt x="30" y="431"/>
                    </a:lnTo>
                    <a:lnTo>
                      <a:pt x="30" y="438"/>
                    </a:lnTo>
                    <a:lnTo>
                      <a:pt x="30" y="452"/>
                    </a:lnTo>
                    <a:lnTo>
                      <a:pt x="30" y="459"/>
                    </a:lnTo>
                    <a:lnTo>
                      <a:pt x="19" y="455"/>
                    </a:lnTo>
                    <a:lnTo>
                      <a:pt x="19" y="449"/>
                    </a:lnTo>
                    <a:close/>
                    <a:moveTo>
                      <a:pt x="57" y="486"/>
                    </a:moveTo>
                    <a:lnTo>
                      <a:pt x="38" y="497"/>
                    </a:lnTo>
                    <a:lnTo>
                      <a:pt x="22" y="491"/>
                    </a:lnTo>
                    <a:lnTo>
                      <a:pt x="42" y="480"/>
                    </a:lnTo>
                    <a:lnTo>
                      <a:pt x="57" y="486"/>
                    </a:lnTo>
                    <a:close/>
                    <a:moveTo>
                      <a:pt x="19" y="570"/>
                    </a:moveTo>
                    <a:lnTo>
                      <a:pt x="19" y="566"/>
                    </a:lnTo>
                    <a:lnTo>
                      <a:pt x="19" y="559"/>
                    </a:lnTo>
                    <a:lnTo>
                      <a:pt x="19" y="517"/>
                    </a:lnTo>
                    <a:lnTo>
                      <a:pt x="19" y="513"/>
                    </a:lnTo>
                    <a:lnTo>
                      <a:pt x="30" y="517"/>
                    </a:lnTo>
                    <a:lnTo>
                      <a:pt x="30" y="521"/>
                    </a:lnTo>
                    <a:lnTo>
                      <a:pt x="30" y="552"/>
                    </a:lnTo>
                    <a:lnTo>
                      <a:pt x="30" y="559"/>
                    </a:lnTo>
                    <a:lnTo>
                      <a:pt x="30" y="574"/>
                    </a:lnTo>
                    <a:lnTo>
                      <a:pt x="30" y="581"/>
                    </a:lnTo>
                    <a:lnTo>
                      <a:pt x="19" y="577"/>
                    </a:lnTo>
                    <a:lnTo>
                      <a:pt x="19" y="570"/>
                    </a:lnTo>
                    <a:close/>
                    <a:moveTo>
                      <a:pt x="42" y="585"/>
                    </a:moveTo>
                    <a:lnTo>
                      <a:pt x="42" y="578"/>
                    </a:lnTo>
                    <a:lnTo>
                      <a:pt x="42" y="552"/>
                    </a:lnTo>
                    <a:lnTo>
                      <a:pt x="42" y="544"/>
                    </a:lnTo>
                    <a:lnTo>
                      <a:pt x="42" y="525"/>
                    </a:lnTo>
                    <a:lnTo>
                      <a:pt x="42" y="521"/>
                    </a:lnTo>
                    <a:lnTo>
                      <a:pt x="67" y="529"/>
                    </a:lnTo>
                    <a:lnTo>
                      <a:pt x="74" y="532"/>
                    </a:lnTo>
                    <a:lnTo>
                      <a:pt x="351" y="627"/>
                    </a:lnTo>
                    <a:lnTo>
                      <a:pt x="709" y="419"/>
                    </a:lnTo>
                    <a:lnTo>
                      <a:pt x="716" y="415"/>
                    </a:lnTo>
                    <a:lnTo>
                      <a:pt x="758" y="391"/>
                    </a:lnTo>
                    <a:lnTo>
                      <a:pt x="758" y="395"/>
                    </a:lnTo>
                    <a:lnTo>
                      <a:pt x="758" y="431"/>
                    </a:lnTo>
                    <a:lnTo>
                      <a:pt x="758" y="438"/>
                    </a:lnTo>
                    <a:lnTo>
                      <a:pt x="758" y="448"/>
                    </a:lnTo>
                    <a:lnTo>
                      <a:pt x="758" y="455"/>
                    </a:lnTo>
                    <a:lnTo>
                      <a:pt x="351" y="691"/>
                    </a:lnTo>
                    <a:lnTo>
                      <a:pt x="42" y="585"/>
                    </a:lnTo>
                    <a:close/>
                    <a:moveTo>
                      <a:pt x="734" y="347"/>
                    </a:moveTo>
                    <a:lnTo>
                      <a:pt x="734" y="347"/>
                    </a:lnTo>
                    <a:lnTo>
                      <a:pt x="729" y="350"/>
                    </a:lnTo>
                    <a:lnTo>
                      <a:pt x="723" y="354"/>
                    </a:lnTo>
                    <a:lnTo>
                      <a:pt x="656" y="393"/>
                    </a:lnTo>
                    <a:lnTo>
                      <a:pt x="649" y="397"/>
                    </a:lnTo>
                    <a:lnTo>
                      <a:pt x="351" y="570"/>
                    </a:lnTo>
                    <a:lnTo>
                      <a:pt x="135" y="495"/>
                    </a:lnTo>
                    <a:lnTo>
                      <a:pt x="127" y="493"/>
                    </a:lnTo>
                    <a:lnTo>
                      <a:pt x="76" y="475"/>
                    </a:lnTo>
                    <a:lnTo>
                      <a:pt x="60" y="469"/>
                    </a:lnTo>
                    <a:lnTo>
                      <a:pt x="54" y="467"/>
                    </a:lnTo>
                    <a:lnTo>
                      <a:pt x="48" y="466"/>
                    </a:lnTo>
                    <a:lnTo>
                      <a:pt x="42" y="463"/>
                    </a:lnTo>
                    <a:lnTo>
                      <a:pt x="42" y="457"/>
                    </a:lnTo>
                    <a:lnTo>
                      <a:pt x="42" y="430"/>
                    </a:lnTo>
                    <a:lnTo>
                      <a:pt x="42" y="423"/>
                    </a:lnTo>
                    <a:lnTo>
                      <a:pt x="42" y="404"/>
                    </a:lnTo>
                    <a:lnTo>
                      <a:pt x="42" y="400"/>
                    </a:lnTo>
                    <a:lnTo>
                      <a:pt x="67" y="408"/>
                    </a:lnTo>
                    <a:lnTo>
                      <a:pt x="75" y="411"/>
                    </a:lnTo>
                    <a:lnTo>
                      <a:pt x="117" y="425"/>
                    </a:lnTo>
                    <a:lnTo>
                      <a:pt x="123" y="427"/>
                    </a:lnTo>
                    <a:lnTo>
                      <a:pt x="129" y="429"/>
                    </a:lnTo>
                    <a:lnTo>
                      <a:pt x="145" y="435"/>
                    </a:lnTo>
                    <a:lnTo>
                      <a:pt x="194" y="452"/>
                    </a:lnTo>
                    <a:lnTo>
                      <a:pt x="202" y="454"/>
                    </a:lnTo>
                    <a:lnTo>
                      <a:pt x="352" y="506"/>
                    </a:lnTo>
                    <a:lnTo>
                      <a:pt x="583" y="372"/>
                    </a:lnTo>
                    <a:lnTo>
                      <a:pt x="589" y="367"/>
                    </a:lnTo>
                    <a:lnTo>
                      <a:pt x="654" y="330"/>
                    </a:lnTo>
                    <a:lnTo>
                      <a:pt x="660" y="327"/>
                    </a:lnTo>
                    <a:lnTo>
                      <a:pt x="665" y="324"/>
                    </a:lnTo>
                    <a:lnTo>
                      <a:pt x="665" y="324"/>
                    </a:lnTo>
                    <a:lnTo>
                      <a:pt x="709" y="298"/>
                    </a:lnTo>
                    <a:lnTo>
                      <a:pt x="716" y="294"/>
                    </a:lnTo>
                    <a:lnTo>
                      <a:pt x="758" y="269"/>
                    </a:lnTo>
                    <a:lnTo>
                      <a:pt x="758" y="274"/>
                    </a:lnTo>
                    <a:lnTo>
                      <a:pt x="758" y="310"/>
                    </a:lnTo>
                    <a:lnTo>
                      <a:pt x="758" y="317"/>
                    </a:lnTo>
                    <a:lnTo>
                      <a:pt x="758" y="326"/>
                    </a:lnTo>
                    <a:lnTo>
                      <a:pt x="758" y="333"/>
                    </a:lnTo>
                    <a:lnTo>
                      <a:pt x="734" y="347"/>
                    </a:lnTo>
                    <a:close/>
                    <a:moveTo>
                      <a:pt x="734" y="226"/>
                    </a:moveTo>
                    <a:lnTo>
                      <a:pt x="726" y="223"/>
                    </a:lnTo>
                    <a:lnTo>
                      <a:pt x="726" y="223"/>
                    </a:lnTo>
                    <a:lnTo>
                      <a:pt x="734" y="226"/>
                    </a:lnTo>
                    <a:lnTo>
                      <a:pt x="729" y="229"/>
                    </a:lnTo>
                    <a:lnTo>
                      <a:pt x="723" y="232"/>
                    </a:lnTo>
                    <a:lnTo>
                      <a:pt x="656" y="271"/>
                    </a:lnTo>
                    <a:lnTo>
                      <a:pt x="649" y="275"/>
                    </a:lnTo>
                    <a:lnTo>
                      <a:pt x="603" y="302"/>
                    </a:lnTo>
                    <a:lnTo>
                      <a:pt x="602" y="302"/>
                    </a:lnTo>
                    <a:lnTo>
                      <a:pt x="597" y="305"/>
                    </a:lnTo>
                    <a:lnTo>
                      <a:pt x="592" y="308"/>
                    </a:lnTo>
                    <a:lnTo>
                      <a:pt x="529" y="345"/>
                    </a:lnTo>
                    <a:lnTo>
                      <a:pt x="522" y="349"/>
                    </a:lnTo>
                    <a:lnTo>
                      <a:pt x="351" y="448"/>
                    </a:lnTo>
                    <a:lnTo>
                      <a:pt x="263" y="418"/>
                    </a:lnTo>
                    <a:lnTo>
                      <a:pt x="255" y="415"/>
                    </a:lnTo>
                    <a:lnTo>
                      <a:pt x="207" y="399"/>
                    </a:lnTo>
                    <a:lnTo>
                      <a:pt x="192" y="393"/>
                    </a:lnTo>
                    <a:lnTo>
                      <a:pt x="186" y="391"/>
                    </a:lnTo>
                    <a:lnTo>
                      <a:pt x="180" y="389"/>
                    </a:lnTo>
                    <a:lnTo>
                      <a:pt x="135" y="374"/>
                    </a:lnTo>
                    <a:lnTo>
                      <a:pt x="127" y="371"/>
                    </a:lnTo>
                    <a:lnTo>
                      <a:pt x="76" y="353"/>
                    </a:lnTo>
                    <a:lnTo>
                      <a:pt x="60" y="348"/>
                    </a:lnTo>
                    <a:lnTo>
                      <a:pt x="54" y="346"/>
                    </a:lnTo>
                    <a:lnTo>
                      <a:pt x="48" y="344"/>
                    </a:lnTo>
                    <a:lnTo>
                      <a:pt x="42" y="342"/>
                    </a:lnTo>
                    <a:lnTo>
                      <a:pt x="42" y="335"/>
                    </a:lnTo>
                    <a:lnTo>
                      <a:pt x="42" y="309"/>
                    </a:lnTo>
                    <a:lnTo>
                      <a:pt x="42" y="302"/>
                    </a:lnTo>
                    <a:lnTo>
                      <a:pt x="42" y="283"/>
                    </a:lnTo>
                    <a:lnTo>
                      <a:pt x="42" y="278"/>
                    </a:lnTo>
                    <a:lnTo>
                      <a:pt x="67" y="287"/>
                    </a:lnTo>
                    <a:lnTo>
                      <a:pt x="74" y="289"/>
                    </a:lnTo>
                    <a:lnTo>
                      <a:pt x="117" y="304"/>
                    </a:lnTo>
                    <a:lnTo>
                      <a:pt x="123" y="306"/>
                    </a:lnTo>
                    <a:lnTo>
                      <a:pt x="129" y="308"/>
                    </a:lnTo>
                    <a:lnTo>
                      <a:pt x="145" y="313"/>
                    </a:lnTo>
                    <a:lnTo>
                      <a:pt x="194" y="330"/>
                    </a:lnTo>
                    <a:lnTo>
                      <a:pt x="202" y="333"/>
                    </a:lnTo>
                    <a:lnTo>
                      <a:pt x="249" y="349"/>
                    </a:lnTo>
                    <a:lnTo>
                      <a:pt x="255" y="351"/>
                    </a:lnTo>
                    <a:lnTo>
                      <a:pt x="261" y="353"/>
                    </a:lnTo>
                    <a:lnTo>
                      <a:pt x="276" y="359"/>
                    </a:lnTo>
                    <a:lnTo>
                      <a:pt x="322" y="374"/>
                    </a:lnTo>
                    <a:lnTo>
                      <a:pt x="329" y="377"/>
                    </a:lnTo>
                    <a:lnTo>
                      <a:pt x="351" y="384"/>
                    </a:lnTo>
                    <a:lnTo>
                      <a:pt x="456" y="324"/>
                    </a:lnTo>
                    <a:lnTo>
                      <a:pt x="463" y="320"/>
                    </a:lnTo>
                    <a:lnTo>
                      <a:pt x="523" y="285"/>
                    </a:lnTo>
                    <a:lnTo>
                      <a:pt x="528" y="282"/>
                    </a:lnTo>
                    <a:lnTo>
                      <a:pt x="533" y="279"/>
                    </a:lnTo>
                    <a:lnTo>
                      <a:pt x="534" y="279"/>
                    </a:lnTo>
                    <a:lnTo>
                      <a:pt x="583" y="250"/>
                    </a:lnTo>
                    <a:lnTo>
                      <a:pt x="589" y="246"/>
                    </a:lnTo>
                    <a:lnTo>
                      <a:pt x="654" y="208"/>
                    </a:lnTo>
                    <a:lnTo>
                      <a:pt x="660" y="205"/>
                    </a:lnTo>
                    <a:lnTo>
                      <a:pt x="665" y="202"/>
                    </a:lnTo>
                    <a:lnTo>
                      <a:pt x="665" y="202"/>
                    </a:lnTo>
                    <a:lnTo>
                      <a:pt x="709" y="177"/>
                    </a:lnTo>
                    <a:lnTo>
                      <a:pt x="716" y="172"/>
                    </a:lnTo>
                    <a:lnTo>
                      <a:pt x="758" y="148"/>
                    </a:lnTo>
                    <a:lnTo>
                      <a:pt x="758" y="152"/>
                    </a:lnTo>
                    <a:lnTo>
                      <a:pt x="758" y="189"/>
                    </a:lnTo>
                    <a:lnTo>
                      <a:pt x="758" y="195"/>
                    </a:lnTo>
                    <a:lnTo>
                      <a:pt x="758" y="205"/>
                    </a:lnTo>
                    <a:lnTo>
                      <a:pt x="758" y="212"/>
                    </a:lnTo>
                    <a:lnTo>
                      <a:pt x="734" y="22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63" tIns="64282" rIns="128563" bIns="64282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en-US" sz="280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35">
              <a:extLst>
                <a:ext uri="{FF2B5EF4-FFF2-40B4-BE49-F238E27FC236}">
                  <a16:creationId xmlns:a16="http://schemas.microsoft.com/office/drawing/2014/main" id="{0A2CDEDE-BD8D-4FED-B781-CF951158DA2E}"/>
                </a:ext>
              </a:extLst>
            </p:cNvPr>
            <p:cNvSpPr txBox="1"/>
            <p:nvPr/>
          </p:nvSpPr>
          <p:spPr>
            <a:xfrm>
              <a:off x="2285037" y="1947892"/>
              <a:ext cx="1068165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01.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13283FF-A3CD-42F3-9CDE-994E1794EF28}"/>
                </a:ext>
              </a:extLst>
            </p:cNvPr>
            <p:cNvSpPr txBox="1"/>
            <p:nvPr/>
          </p:nvSpPr>
          <p:spPr>
            <a:xfrm>
              <a:off x="2100974" y="4841049"/>
              <a:ext cx="1436291" cy="4308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182F54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32854"/>
                  </a:solidFill>
                  <a:sym typeface="+mn-lt"/>
                </a:rPr>
                <a:t>机器学习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30EE170-33E9-4B3F-ABDB-16C329C74387}"/>
              </a:ext>
            </a:extLst>
          </p:cNvPr>
          <p:cNvGrpSpPr/>
          <p:nvPr/>
        </p:nvGrpSpPr>
        <p:grpSpPr>
          <a:xfrm>
            <a:off x="3853897" y="1944623"/>
            <a:ext cx="1436291" cy="3323225"/>
            <a:chOff x="4222723" y="1947892"/>
            <a:chExt cx="1436291" cy="332322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7CE5386-BE4B-4762-8A1E-D25D46DFB0A7}"/>
                </a:ext>
              </a:extLst>
            </p:cNvPr>
            <p:cNvGrpSpPr/>
            <p:nvPr/>
          </p:nvGrpSpPr>
          <p:grpSpPr>
            <a:xfrm>
              <a:off x="4303939" y="2822347"/>
              <a:ext cx="1231635" cy="1692052"/>
              <a:chOff x="9615535" y="2697286"/>
              <a:chExt cx="957914" cy="1316007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DD0450E0-74F1-4506-A879-FCD593BB7090}"/>
                  </a:ext>
                </a:extLst>
              </p:cNvPr>
              <p:cNvGrpSpPr/>
              <p:nvPr/>
            </p:nvGrpSpPr>
            <p:grpSpPr>
              <a:xfrm>
                <a:off x="9615535" y="2697286"/>
                <a:ext cx="957914" cy="1316007"/>
                <a:chOff x="1828829" y="2101332"/>
                <a:chExt cx="957914" cy="1316007"/>
              </a:xfrm>
            </p:grpSpPr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13345876-7F0E-49CB-8995-E354FCA7176B}"/>
                    </a:ext>
                  </a:extLst>
                </p:cNvPr>
                <p:cNvSpPr/>
                <p:nvPr/>
              </p:nvSpPr>
              <p:spPr>
                <a:xfrm>
                  <a:off x="1828829" y="2101332"/>
                  <a:ext cx="957914" cy="95791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80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AB3F03AC-62F6-4AB0-8FD2-23AA8A1CF6A4}"/>
                    </a:ext>
                  </a:extLst>
                </p:cNvPr>
                <p:cNvSpPr/>
                <p:nvPr/>
              </p:nvSpPr>
              <p:spPr>
                <a:xfrm>
                  <a:off x="2188381" y="3178531"/>
                  <a:ext cx="238808" cy="23880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7F04C2D3-69FC-46FF-94DA-3DB248D0A269}"/>
                    </a:ext>
                  </a:extLst>
                </p:cNvPr>
                <p:cNvSpPr/>
                <p:nvPr/>
              </p:nvSpPr>
              <p:spPr>
                <a:xfrm>
                  <a:off x="1843299" y="2122115"/>
                  <a:ext cx="928973" cy="928973"/>
                </a:xfrm>
                <a:prstGeom prst="ellipse">
                  <a:avLst/>
                </a:prstGeom>
                <a:noFill/>
                <a:ln w="63500">
                  <a:solidFill>
                    <a:schemeClr val="accent1"/>
                  </a:solidFill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2" name="Freeform 130">
                <a:extLst>
                  <a:ext uri="{FF2B5EF4-FFF2-40B4-BE49-F238E27FC236}">
                    <a16:creationId xmlns:a16="http://schemas.microsoft.com/office/drawing/2014/main" id="{989579AD-39D4-427F-8DE9-9C8D42A36A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49744" y="3037092"/>
                <a:ext cx="289494" cy="278301"/>
              </a:xfrm>
              <a:custGeom>
                <a:avLst/>
                <a:gdLst>
                  <a:gd name="T0" fmla="*/ 5605 w 5814"/>
                  <a:gd name="T1" fmla="*/ 2151 h 5598"/>
                  <a:gd name="T2" fmla="*/ 415 w 5814"/>
                  <a:gd name="T3" fmla="*/ 62 h 5598"/>
                  <a:gd name="T4" fmla="*/ 136 w 5814"/>
                  <a:gd name="T5" fmla="*/ 200 h 5598"/>
                  <a:gd name="T6" fmla="*/ 86 w 5814"/>
                  <a:gd name="T7" fmla="*/ 470 h 5598"/>
                  <a:gd name="T8" fmla="*/ 91 w 5814"/>
                  <a:gd name="T9" fmla="*/ 475 h 5598"/>
                  <a:gd name="T10" fmla="*/ 410 w 5814"/>
                  <a:gd name="T11" fmla="*/ 1188 h 5598"/>
                  <a:gd name="T12" fmla="*/ 722 w 5814"/>
                  <a:gd name="T13" fmla="*/ 1831 h 5598"/>
                  <a:gd name="T14" fmla="*/ 1893 w 5814"/>
                  <a:gd name="T15" fmla="*/ 5251 h 5598"/>
                  <a:gd name="T16" fmla="*/ 2257 w 5814"/>
                  <a:gd name="T17" fmla="*/ 5347 h 5598"/>
                  <a:gd name="T18" fmla="*/ 2931 w 5814"/>
                  <a:gd name="T19" fmla="*/ 4665 h 5598"/>
                  <a:gd name="T20" fmla="*/ 3786 w 5814"/>
                  <a:gd name="T21" fmla="*/ 5293 h 5598"/>
                  <a:gd name="T22" fmla="*/ 3876 w 5814"/>
                  <a:gd name="T23" fmla="*/ 5432 h 5598"/>
                  <a:gd name="T24" fmla="*/ 4247 w 5814"/>
                  <a:gd name="T25" fmla="*/ 5432 h 5598"/>
                  <a:gd name="T26" fmla="*/ 4576 w 5814"/>
                  <a:gd name="T27" fmla="*/ 3265 h 5598"/>
                  <a:gd name="T28" fmla="*/ 5656 w 5814"/>
                  <a:gd name="T29" fmla="*/ 2545 h 5598"/>
                  <a:gd name="T30" fmla="*/ 5605 w 5814"/>
                  <a:gd name="T31" fmla="*/ 2151 h 5598"/>
                  <a:gd name="T32" fmla="*/ 4145 w 5814"/>
                  <a:gd name="T33" fmla="*/ 4175 h 5598"/>
                  <a:gd name="T34" fmla="*/ 3988 w 5814"/>
                  <a:gd name="T35" fmla="*/ 4868 h 5598"/>
                  <a:gd name="T36" fmla="*/ 3545 w 5814"/>
                  <a:gd name="T37" fmla="*/ 4114 h 5598"/>
                  <a:gd name="T38" fmla="*/ 3631 w 5814"/>
                  <a:gd name="T39" fmla="*/ 4039 h 5598"/>
                  <a:gd name="T40" fmla="*/ 3631 w 5814"/>
                  <a:gd name="T41" fmla="*/ 3723 h 5598"/>
                  <a:gd name="T42" fmla="*/ 1052 w 5814"/>
                  <a:gd name="T43" fmla="*/ 997 h 5598"/>
                  <a:gd name="T44" fmla="*/ 2027 w 5814"/>
                  <a:gd name="T45" fmla="*/ 1616 h 5598"/>
                  <a:gd name="T46" fmla="*/ 4030 w 5814"/>
                  <a:gd name="T47" fmla="*/ 3192 h 5598"/>
                  <a:gd name="T48" fmla="*/ 4183 w 5814"/>
                  <a:gd name="T49" fmla="*/ 3252 h 5598"/>
                  <a:gd name="T50" fmla="*/ 4145 w 5814"/>
                  <a:gd name="T51" fmla="*/ 4175 h 5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814" h="5598">
                    <a:moveTo>
                      <a:pt x="5605" y="2151"/>
                    </a:moveTo>
                    <a:cubicBezTo>
                      <a:pt x="3810" y="1594"/>
                      <a:pt x="2113" y="862"/>
                      <a:pt x="415" y="62"/>
                    </a:cubicBezTo>
                    <a:cubicBezTo>
                      <a:pt x="281" y="0"/>
                      <a:pt x="160" y="92"/>
                      <a:pt x="136" y="200"/>
                    </a:cubicBezTo>
                    <a:cubicBezTo>
                      <a:pt x="45" y="245"/>
                      <a:pt x="0" y="368"/>
                      <a:pt x="86" y="470"/>
                    </a:cubicBezTo>
                    <a:cubicBezTo>
                      <a:pt x="88" y="472"/>
                      <a:pt x="89" y="473"/>
                      <a:pt x="91" y="475"/>
                    </a:cubicBezTo>
                    <a:cubicBezTo>
                      <a:pt x="109" y="703"/>
                      <a:pt x="331" y="1028"/>
                      <a:pt x="410" y="1188"/>
                    </a:cubicBezTo>
                    <a:cubicBezTo>
                      <a:pt x="514" y="1397"/>
                      <a:pt x="613" y="1617"/>
                      <a:pt x="722" y="1831"/>
                    </a:cubicBezTo>
                    <a:cubicBezTo>
                      <a:pt x="1109" y="2972"/>
                      <a:pt x="1511" y="4108"/>
                      <a:pt x="1893" y="5251"/>
                    </a:cubicBezTo>
                    <a:cubicBezTo>
                      <a:pt x="1942" y="5396"/>
                      <a:pt x="2142" y="5476"/>
                      <a:pt x="2257" y="5347"/>
                    </a:cubicBezTo>
                    <a:cubicBezTo>
                      <a:pt x="2471" y="5104"/>
                      <a:pt x="2698" y="4882"/>
                      <a:pt x="2931" y="4665"/>
                    </a:cubicBezTo>
                    <a:cubicBezTo>
                      <a:pt x="3191" y="4896"/>
                      <a:pt x="3477" y="5124"/>
                      <a:pt x="3786" y="5293"/>
                    </a:cubicBezTo>
                    <a:cubicBezTo>
                      <a:pt x="3818" y="5339"/>
                      <a:pt x="3842" y="5387"/>
                      <a:pt x="3876" y="5432"/>
                    </a:cubicBezTo>
                    <a:cubicBezTo>
                      <a:pt x="3960" y="5543"/>
                      <a:pt x="4176" y="5598"/>
                      <a:pt x="4247" y="5432"/>
                    </a:cubicBezTo>
                    <a:cubicBezTo>
                      <a:pt x="4506" y="4823"/>
                      <a:pt x="4762" y="3943"/>
                      <a:pt x="4576" y="3265"/>
                    </a:cubicBezTo>
                    <a:cubicBezTo>
                      <a:pt x="4947" y="3166"/>
                      <a:pt x="5272" y="2791"/>
                      <a:pt x="5656" y="2545"/>
                    </a:cubicBezTo>
                    <a:cubicBezTo>
                      <a:pt x="5814" y="2444"/>
                      <a:pt x="5785" y="2207"/>
                      <a:pt x="5605" y="2151"/>
                    </a:cubicBezTo>
                    <a:close/>
                    <a:moveTo>
                      <a:pt x="4145" y="4175"/>
                    </a:moveTo>
                    <a:cubicBezTo>
                      <a:pt x="4115" y="4412"/>
                      <a:pt x="4057" y="4641"/>
                      <a:pt x="3988" y="4868"/>
                    </a:cubicBezTo>
                    <a:cubicBezTo>
                      <a:pt x="3823" y="4627"/>
                      <a:pt x="3679" y="4374"/>
                      <a:pt x="3545" y="4114"/>
                    </a:cubicBezTo>
                    <a:cubicBezTo>
                      <a:pt x="3575" y="4089"/>
                      <a:pt x="3601" y="4063"/>
                      <a:pt x="3631" y="4039"/>
                    </a:cubicBezTo>
                    <a:cubicBezTo>
                      <a:pt x="3726" y="3962"/>
                      <a:pt x="3708" y="3802"/>
                      <a:pt x="3631" y="3723"/>
                    </a:cubicBezTo>
                    <a:cubicBezTo>
                      <a:pt x="2759" y="2826"/>
                      <a:pt x="1908" y="1909"/>
                      <a:pt x="1052" y="997"/>
                    </a:cubicBezTo>
                    <a:cubicBezTo>
                      <a:pt x="1384" y="1191"/>
                      <a:pt x="1709" y="1396"/>
                      <a:pt x="2027" y="1616"/>
                    </a:cubicBezTo>
                    <a:cubicBezTo>
                      <a:pt x="2705" y="2085"/>
                      <a:pt x="3318" y="2793"/>
                      <a:pt x="4030" y="3192"/>
                    </a:cubicBezTo>
                    <a:cubicBezTo>
                      <a:pt x="4083" y="3222"/>
                      <a:pt x="4132" y="3235"/>
                      <a:pt x="4183" y="3252"/>
                    </a:cubicBezTo>
                    <a:cubicBezTo>
                      <a:pt x="4153" y="3558"/>
                      <a:pt x="4183" y="3867"/>
                      <a:pt x="4145" y="417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63" tIns="64282" rIns="128563" bIns="64282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en-US" sz="280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0" name="文本框 27">
              <a:extLst>
                <a:ext uri="{FF2B5EF4-FFF2-40B4-BE49-F238E27FC236}">
                  <a16:creationId xmlns:a16="http://schemas.microsoft.com/office/drawing/2014/main" id="{622CE5C8-1F40-4856-B5FA-7BF83A33B1F4}"/>
                </a:ext>
              </a:extLst>
            </p:cNvPr>
            <p:cNvSpPr txBox="1"/>
            <p:nvPr/>
          </p:nvSpPr>
          <p:spPr>
            <a:xfrm>
              <a:off x="4385674" y="1947892"/>
              <a:ext cx="1068165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02.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BD36827-262D-4A58-8141-1A1F109BAE58}"/>
                </a:ext>
              </a:extLst>
            </p:cNvPr>
            <p:cNvSpPr txBox="1"/>
            <p:nvPr/>
          </p:nvSpPr>
          <p:spPr>
            <a:xfrm>
              <a:off x="4222723" y="4840230"/>
              <a:ext cx="1436291" cy="4308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182F54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defRPr>
              </a:lvl1pPr>
            </a:lstStyle>
            <a:p>
              <a:pPr algn="ctr"/>
              <a:r>
                <a:rPr lang="zh-CN" altLang="en-US" dirty="0">
                  <a:solidFill>
                    <a:srgbClr val="032854"/>
                  </a:solidFill>
                  <a:sym typeface="+mn-lt"/>
                </a:rPr>
                <a:t>回归分析</a:t>
              </a:r>
              <a:endParaRPr lang="en-US" altLang="zh-CN" dirty="0">
                <a:solidFill>
                  <a:srgbClr val="032854"/>
                </a:solidFill>
                <a:sym typeface="+mn-lt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DF1401D-0E0E-4523-8DA0-C1DF93C8AD40}"/>
              </a:ext>
            </a:extLst>
          </p:cNvPr>
          <p:cNvGrpSpPr/>
          <p:nvPr/>
        </p:nvGrpSpPr>
        <p:grpSpPr>
          <a:xfrm>
            <a:off x="5706921" y="1960886"/>
            <a:ext cx="1513500" cy="3306962"/>
            <a:chOff x="6404577" y="1964155"/>
            <a:chExt cx="1513500" cy="330696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9765130-ED3D-45F9-95F1-AE46E957616E}"/>
                </a:ext>
              </a:extLst>
            </p:cNvPr>
            <p:cNvGrpSpPr/>
            <p:nvPr/>
          </p:nvGrpSpPr>
          <p:grpSpPr>
            <a:xfrm>
              <a:off x="6404577" y="2838610"/>
              <a:ext cx="1231635" cy="1692052"/>
              <a:chOff x="9615535" y="2697286"/>
              <a:chExt cx="957914" cy="1316007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5C85D60A-F993-44D4-A9BF-A32EF921DF6F}"/>
                  </a:ext>
                </a:extLst>
              </p:cNvPr>
              <p:cNvGrpSpPr/>
              <p:nvPr/>
            </p:nvGrpSpPr>
            <p:grpSpPr>
              <a:xfrm>
                <a:off x="9615535" y="2697286"/>
                <a:ext cx="957914" cy="1316007"/>
                <a:chOff x="1828829" y="2101332"/>
                <a:chExt cx="957914" cy="1316007"/>
              </a:xfrm>
            </p:grpSpPr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1ADE1D87-AADA-45D9-8798-80E84B606D77}"/>
                    </a:ext>
                  </a:extLst>
                </p:cNvPr>
                <p:cNvSpPr/>
                <p:nvPr/>
              </p:nvSpPr>
              <p:spPr>
                <a:xfrm>
                  <a:off x="1828829" y="2101332"/>
                  <a:ext cx="957914" cy="95791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80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B11332AB-047F-4B9F-A3C1-CAB39FEB9CA0}"/>
                    </a:ext>
                  </a:extLst>
                </p:cNvPr>
                <p:cNvSpPr/>
                <p:nvPr/>
              </p:nvSpPr>
              <p:spPr>
                <a:xfrm>
                  <a:off x="2188381" y="3178531"/>
                  <a:ext cx="238808" cy="23880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9B474196-3BD3-454F-9FD4-F29624341703}"/>
                    </a:ext>
                  </a:extLst>
                </p:cNvPr>
                <p:cNvSpPr/>
                <p:nvPr/>
              </p:nvSpPr>
              <p:spPr>
                <a:xfrm>
                  <a:off x="1843299" y="2122115"/>
                  <a:ext cx="928973" cy="928973"/>
                </a:xfrm>
                <a:prstGeom prst="ellipse">
                  <a:avLst/>
                </a:prstGeom>
                <a:noFill/>
                <a:ln w="63500">
                  <a:solidFill>
                    <a:schemeClr val="accent1"/>
                  </a:solidFill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4" name="Freeform 130">
                <a:extLst>
                  <a:ext uri="{FF2B5EF4-FFF2-40B4-BE49-F238E27FC236}">
                    <a16:creationId xmlns:a16="http://schemas.microsoft.com/office/drawing/2014/main" id="{304F14EC-CE37-4DD5-9DFC-6032AFF02F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49744" y="3035156"/>
                <a:ext cx="289494" cy="282173"/>
              </a:xfrm>
              <a:custGeom>
                <a:avLst/>
                <a:gdLst>
                  <a:gd name="T0" fmla="*/ 472622 w 604011"/>
                  <a:gd name="T1" fmla="*/ 472622 w 604011"/>
                  <a:gd name="T2" fmla="*/ 472622 w 604011"/>
                  <a:gd name="T3" fmla="*/ 472622 w 604011"/>
                  <a:gd name="T4" fmla="*/ 472622 w 604011"/>
                  <a:gd name="T5" fmla="*/ 472622 w 604011"/>
                  <a:gd name="T6" fmla="*/ 472622 w 604011"/>
                  <a:gd name="T7" fmla="*/ 472622 w 604011"/>
                  <a:gd name="T8" fmla="*/ 472622 w 604011"/>
                  <a:gd name="T9" fmla="*/ 472622 w 604011"/>
                  <a:gd name="T10" fmla="*/ 472622 w 604011"/>
                  <a:gd name="T11" fmla="*/ 472622 w 604011"/>
                  <a:gd name="T12" fmla="*/ 472622 w 604011"/>
                  <a:gd name="T13" fmla="*/ 472622 w 604011"/>
                  <a:gd name="T14" fmla="*/ 472622 w 604011"/>
                  <a:gd name="T15" fmla="*/ 472622 w 604011"/>
                  <a:gd name="T16" fmla="*/ 472622 w 604011"/>
                  <a:gd name="T17" fmla="*/ 472622 w 604011"/>
                  <a:gd name="T18" fmla="*/ 472622 w 604011"/>
                  <a:gd name="T19" fmla="*/ 472622 w 604011"/>
                  <a:gd name="T20" fmla="*/ 472622 w 604011"/>
                  <a:gd name="T21" fmla="*/ 472622 w 604011"/>
                  <a:gd name="T22" fmla="*/ 472622 w 604011"/>
                  <a:gd name="T23" fmla="*/ 472622 w 604011"/>
                  <a:gd name="T24" fmla="*/ 472622 w 604011"/>
                  <a:gd name="T25" fmla="*/ 472622 w 604011"/>
                  <a:gd name="T26" fmla="*/ 472622 w 604011"/>
                  <a:gd name="T27" fmla="*/ 472622 w 604011"/>
                  <a:gd name="T28" fmla="*/ 472622 w 604011"/>
                  <a:gd name="T29" fmla="*/ 472622 w 604011"/>
                  <a:gd name="T30" fmla="*/ 472622 w 604011"/>
                  <a:gd name="T31" fmla="*/ 472622 w 604011"/>
                  <a:gd name="T32" fmla="*/ 472622 w 604011"/>
                  <a:gd name="T33" fmla="*/ 472622 w 604011"/>
                  <a:gd name="T34" fmla="*/ 472622 w 604011"/>
                  <a:gd name="T35" fmla="*/ 472622 w 604011"/>
                  <a:gd name="T36" fmla="*/ 472622 w 604011"/>
                  <a:gd name="T37" fmla="*/ 472622 w 604011"/>
                  <a:gd name="T38" fmla="*/ 472622 w 604011"/>
                  <a:gd name="T39" fmla="*/ 472622 w 604011"/>
                  <a:gd name="T40" fmla="*/ 472622 w 604011"/>
                  <a:gd name="T41" fmla="*/ 472622 w 604011"/>
                  <a:gd name="T42" fmla="*/ 472622 w 604011"/>
                  <a:gd name="T43" fmla="*/ 472622 w 604011"/>
                  <a:gd name="T44" fmla="*/ 472622 w 604011"/>
                  <a:gd name="T45" fmla="*/ 472622 w 604011"/>
                  <a:gd name="T46" fmla="*/ 472622 w 604011"/>
                  <a:gd name="T47" fmla="*/ 472622 w 604011"/>
                  <a:gd name="T48" fmla="*/ 472622 w 604011"/>
                  <a:gd name="T49" fmla="*/ 472622 w 604011"/>
                  <a:gd name="T50" fmla="*/ 472622 w 604011"/>
                  <a:gd name="T51" fmla="*/ 472622 w 604011"/>
                  <a:gd name="T52" fmla="*/ 472622 w 604011"/>
                  <a:gd name="T53" fmla="*/ 472622 w 604011"/>
                  <a:gd name="T54" fmla="*/ 472622 w 604011"/>
                  <a:gd name="T55" fmla="*/ 472622 w 604011"/>
                  <a:gd name="T56" fmla="*/ 472622 w 604011"/>
                  <a:gd name="T57" fmla="*/ 472622 w 604011"/>
                  <a:gd name="T58" fmla="*/ 472622 w 604011"/>
                  <a:gd name="T59" fmla="*/ 472622 w 604011"/>
                  <a:gd name="T60" fmla="*/ 472622 w 604011"/>
                  <a:gd name="T61" fmla="*/ 472622 w 604011"/>
                  <a:gd name="T62" fmla="*/ 472622 w 604011"/>
                  <a:gd name="T63" fmla="*/ 472622 w 604011"/>
                  <a:gd name="T64" fmla="*/ 472622 w 604011"/>
                  <a:gd name="T65" fmla="*/ 472622 w 604011"/>
                  <a:gd name="T66" fmla="*/ 472622 w 604011"/>
                  <a:gd name="T67" fmla="*/ 472622 w 604011"/>
                  <a:gd name="T68" fmla="*/ 472622 w 604011"/>
                  <a:gd name="T69" fmla="*/ 472622 w 604011"/>
                  <a:gd name="T70" fmla="*/ 472622 w 604011"/>
                  <a:gd name="T71" fmla="*/ 472622 w 604011"/>
                  <a:gd name="T72" fmla="*/ 472622 w 604011"/>
                  <a:gd name="T73" fmla="*/ 472622 w 604011"/>
                  <a:gd name="T74" fmla="*/ 472622 w 604011"/>
                  <a:gd name="T75" fmla="*/ 472622 w 604011"/>
                  <a:gd name="T76" fmla="*/ 472622 w 604011"/>
                  <a:gd name="T77" fmla="*/ 472622 w 604011"/>
                  <a:gd name="T78" fmla="*/ 472622 w 604011"/>
                  <a:gd name="T79" fmla="*/ 472622 w 604011"/>
                  <a:gd name="T80" fmla="*/ 472622 w 604011"/>
                  <a:gd name="T81" fmla="*/ 472622 w 604011"/>
                  <a:gd name="T82" fmla="*/ 472622 w 604011"/>
                  <a:gd name="T83" fmla="*/ 472622 w 604011"/>
                  <a:gd name="T84" fmla="*/ 472622 w 604011"/>
                  <a:gd name="T85" fmla="*/ 472622 w 604011"/>
                  <a:gd name="T86" fmla="*/ 472622 w 604011"/>
                  <a:gd name="T87" fmla="*/ 472622 w 604011"/>
                  <a:gd name="T88" fmla="*/ 472622 w 604011"/>
                  <a:gd name="T89" fmla="*/ 472622 w 604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18" h="408">
                    <a:moveTo>
                      <a:pt x="246" y="243"/>
                    </a:moveTo>
                    <a:lnTo>
                      <a:pt x="362" y="127"/>
                    </a:lnTo>
                    <a:lnTo>
                      <a:pt x="418" y="183"/>
                    </a:lnTo>
                    <a:lnTo>
                      <a:pt x="302" y="299"/>
                    </a:lnTo>
                    <a:lnTo>
                      <a:pt x="246" y="243"/>
                    </a:lnTo>
                    <a:close/>
                    <a:moveTo>
                      <a:pt x="235" y="283"/>
                    </a:moveTo>
                    <a:lnTo>
                      <a:pt x="227" y="318"/>
                    </a:lnTo>
                    <a:lnTo>
                      <a:pt x="261" y="309"/>
                    </a:lnTo>
                    <a:lnTo>
                      <a:pt x="235" y="283"/>
                    </a:lnTo>
                    <a:close/>
                    <a:moveTo>
                      <a:pt x="304" y="316"/>
                    </a:moveTo>
                    <a:lnTo>
                      <a:pt x="330" y="290"/>
                    </a:lnTo>
                    <a:lnTo>
                      <a:pt x="330" y="408"/>
                    </a:lnTo>
                    <a:lnTo>
                      <a:pt x="0" y="408"/>
                    </a:lnTo>
                    <a:lnTo>
                      <a:pt x="0" y="112"/>
                    </a:lnTo>
                    <a:lnTo>
                      <a:pt x="106" y="0"/>
                    </a:lnTo>
                    <a:lnTo>
                      <a:pt x="330" y="0"/>
                    </a:lnTo>
                    <a:lnTo>
                      <a:pt x="330" y="140"/>
                    </a:lnTo>
                    <a:lnTo>
                      <a:pt x="304" y="165"/>
                    </a:lnTo>
                    <a:lnTo>
                      <a:pt x="304" y="26"/>
                    </a:lnTo>
                    <a:lnTo>
                      <a:pt x="122" y="26"/>
                    </a:lnTo>
                    <a:lnTo>
                      <a:pt x="122" y="122"/>
                    </a:lnTo>
                    <a:lnTo>
                      <a:pt x="25" y="122"/>
                    </a:lnTo>
                    <a:lnTo>
                      <a:pt x="25" y="382"/>
                    </a:lnTo>
                    <a:lnTo>
                      <a:pt x="304" y="382"/>
                    </a:lnTo>
                    <a:lnTo>
                      <a:pt x="304" y="316"/>
                    </a:lnTo>
                    <a:close/>
                    <a:moveTo>
                      <a:pt x="49" y="96"/>
                    </a:moveTo>
                    <a:lnTo>
                      <a:pt x="96" y="96"/>
                    </a:lnTo>
                    <a:lnTo>
                      <a:pt x="96" y="47"/>
                    </a:lnTo>
                    <a:lnTo>
                      <a:pt x="49" y="96"/>
                    </a:lnTo>
                    <a:close/>
                    <a:moveTo>
                      <a:pt x="272" y="197"/>
                    </a:moveTo>
                    <a:lnTo>
                      <a:pt x="272" y="194"/>
                    </a:lnTo>
                    <a:lnTo>
                      <a:pt x="56" y="194"/>
                    </a:lnTo>
                    <a:lnTo>
                      <a:pt x="56" y="222"/>
                    </a:lnTo>
                    <a:lnTo>
                      <a:pt x="247" y="222"/>
                    </a:lnTo>
                    <a:lnTo>
                      <a:pt x="272" y="197"/>
                    </a:lnTo>
                    <a:close/>
                    <a:moveTo>
                      <a:pt x="230" y="250"/>
                    </a:moveTo>
                    <a:lnTo>
                      <a:pt x="56" y="250"/>
                    </a:lnTo>
                    <a:lnTo>
                      <a:pt x="56" y="279"/>
                    </a:lnTo>
                    <a:lnTo>
                      <a:pt x="222" y="279"/>
                    </a:lnTo>
                    <a:lnTo>
                      <a:pt x="230" y="250"/>
                    </a:lnTo>
                    <a:close/>
                    <a:moveTo>
                      <a:pt x="56" y="338"/>
                    </a:moveTo>
                    <a:lnTo>
                      <a:pt x="208" y="338"/>
                    </a:lnTo>
                    <a:lnTo>
                      <a:pt x="215" y="310"/>
                    </a:lnTo>
                    <a:lnTo>
                      <a:pt x="56" y="310"/>
                    </a:lnTo>
                    <a:lnTo>
                      <a:pt x="56" y="33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63" tIns="64282" rIns="128563" bIns="64282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en-US" sz="280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2" name="文本框 19">
              <a:extLst>
                <a:ext uri="{FF2B5EF4-FFF2-40B4-BE49-F238E27FC236}">
                  <a16:creationId xmlns:a16="http://schemas.microsoft.com/office/drawing/2014/main" id="{BBE13FB5-2569-461D-84E4-44B08CFAE4CF}"/>
                </a:ext>
              </a:extLst>
            </p:cNvPr>
            <p:cNvSpPr txBox="1"/>
            <p:nvPr/>
          </p:nvSpPr>
          <p:spPr>
            <a:xfrm>
              <a:off x="6486312" y="1964155"/>
              <a:ext cx="1068165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03.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AC4E1B9-4B7A-4705-B3CF-68E365D7C1BF}"/>
                </a:ext>
              </a:extLst>
            </p:cNvPr>
            <p:cNvSpPr txBox="1"/>
            <p:nvPr/>
          </p:nvSpPr>
          <p:spPr>
            <a:xfrm>
              <a:off x="6481786" y="4840230"/>
              <a:ext cx="1436291" cy="4308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182F54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defRPr>
              </a:lvl1pPr>
            </a:lstStyle>
            <a:p>
              <a:pPr algn="ctr"/>
              <a:r>
                <a:rPr lang="zh-CN" altLang="en-US" dirty="0">
                  <a:solidFill>
                    <a:srgbClr val="032854"/>
                  </a:solidFill>
                  <a:sym typeface="+mn-lt"/>
                </a:rPr>
                <a:t>线性回归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73EA3ED0-B746-42C0-BF42-FE5B7EEFC357}"/>
              </a:ext>
            </a:extLst>
          </p:cNvPr>
          <p:cNvGrpSpPr/>
          <p:nvPr/>
        </p:nvGrpSpPr>
        <p:grpSpPr>
          <a:xfrm>
            <a:off x="7533203" y="1952196"/>
            <a:ext cx="1436291" cy="3323224"/>
            <a:chOff x="8392700" y="1947892"/>
            <a:chExt cx="1436291" cy="332322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5093257-7BEC-45BC-8F8A-26A0AEA557AD}"/>
                </a:ext>
              </a:extLst>
            </p:cNvPr>
            <p:cNvGrpSpPr/>
            <p:nvPr/>
          </p:nvGrpSpPr>
          <p:grpSpPr>
            <a:xfrm>
              <a:off x="8495030" y="2822346"/>
              <a:ext cx="1231635" cy="1692052"/>
              <a:chOff x="9615535" y="2697286"/>
              <a:chExt cx="957914" cy="131600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0184E11B-0203-4439-A08A-D168B4998141}"/>
                  </a:ext>
                </a:extLst>
              </p:cNvPr>
              <p:cNvGrpSpPr/>
              <p:nvPr/>
            </p:nvGrpSpPr>
            <p:grpSpPr>
              <a:xfrm>
                <a:off x="9615535" y="2697286"/>
                <a:ext cx="957914" cy="1316007"/>
                <a:chOff x="1828829" y="2101332"/>
                <a:chExt cx="957914" cy="1316007"/>
              </a:xfrm>
            </p:grpSpPr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8CE750BB-06D1-46E7-8618-7C8ACDEC127E}"/>
                    </a:ext>
                  </a:extLst>
                </p:cNvPr>
                <p:cNvSpPr/>
                <p:nvPr/>
              </p:nvSpPr>
              <p:spPr>
                <a:xfrm>
                  <a:off x="1828829" y="2101332"/>
                  <a:ext cx="957914" cy="95791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CB2A2DC9-1722-47B3-A66E-856CE63C06E2}"/>
                    </a:ext>
                  </a:extLst>
                </p:cNvPr>
                <p:cNvSpPr/>
                <p:nvPr/>
              </p:nvSpPr>
              <p:spPr>
                <a:xfrm>
                  <a:off x="2188381" y="3178531"/>
                  <a:ext cx="238808" cy="23880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DF0B173B-9B50-45FC-9427-57D17593B026}"/>
                    </a:ext>
                  </a:extLst>
                </p:cNvPr>
                <p:cNvSpPr/>
                <p:nvPr/>
              </p:nvSpPr>
              <p:spPr>
                <a:xfrm>
                  <a:off x="1843299" y="2122115"/>
                  <a:ext cx="928973" cy="928973"/>
                </a:xfrm>
                <a:prstGeom prst="ellipse">
                  <a:avLst/>
                </a:prstGeom>
                <a:noFill/>
                <a:ln w="63500">
                  <a:solidFill>
                    <a:schemeClr val="accent1"/>
                  </a:solidFill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" name="Freeform 130">
                <a:extLst>
                  <a:ext uri="{FF2B5EF4-FFF2-40B4-BE49-F238E27FC236}">
                    <a16:creationId xmlns:a16="http://schemas.microsoft.com/office/drawing/2014/main" id="{40DC0ED9-7BF0-4D72-A7F1-F2A866E7AB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49744" y="3031496"/>
                <a:ext cx="289494" cy="289494"/>
              </a:xfrm>
              <a:custGeom>
                <a:avLst/>
                <a:gdLst/>
                <a:ahLst/>
                <a:cxnLst>
                  <a:cxn ang="0">
                    <a:pos x="62" y="67"/>
                  </a:cxn>
                  <a:cxn ang="0">
                    <a:pos x="59" y="66"/>
                  </a:cxn>
                  <a:cxn ang="0">
                    <a:pos x="45" y="52"/>
                  </a:cxn>
                  <a:cxn ang="0">
                    <a:pos x="29" y="57"/>
                  </a:cxn>
                  <a:cxn ang="0">
                    <a:pos x="0" y="29"/>
                  </a:cxn>
                  <a:cxn ang="0">
                    <a:pos x="29" y="0"/>
                  </a:cxn>
                  <a:cxn ang="0">
                    <a:pos x="57" y="29"/>
                  </a:cxn>
                  <a:cxn ang="0">
                    <a:pos x="52" y="45"/>
                  </a:cxn>
                  <a:cxn ang="0">
                    <a:pos x="66" y="59"/>
                  </a:cxn>
                  <a:cxn ang="0">
                    <a:pos x="67" y="62"/>
                  </a:cxn>
                  <a:cxn ang="0">
                    <a:pos x="62" y="67"/>
                  </a:cxn>
                  <a:cxn ang="0">
                    <a:pos x="29" y="11"/>
                  </a:cxn>
                  <a:cxn ang="0">
                    <a:pos x="11" y="29"/>
                  </a:cxn>
                  <a:cxn ang="0">
                    <a:pos x="29" y="47"/>
                  </a:cxn>
                  <a:cxn ang="0">
                    <a:pos x="47" y="29"/>
                  </a:cxn>
                  <a:cxn ang="0">
                    <a:pos x="29" y="11"/>
                  </a:cxn>
                  <a:cxn ang="0">
                    <a:pos x="42" y="30"/>
                  </a:cxn>
                  <a:cxn ang="0">
                    <a:pos x="40" y="31"/>
                  </a:cxn>
                  <a:cxn ang="0">
                    <a:pos x="31" y="31"/>
                  </a:cxn>
                  <a:cxn ang="0">
                    <a:pos x="31" y="40"/>
                  </a:cxn>
                  <a:cxn ang="0">
                    <a:pos x="30" y="42"/>
                  </a:cxn>
                  <a:cxn ang="0">
                    <a:pos x="27" y="42"/>
                  </a:cxn>
                  <a:cxn ang="0">
                    <a:pos x="26" y="40"/>
                  </a:cxn>
                  <a:cxn ang="0">
                    <a:pos x="26" y="31"/>
                  </a:cxn>
                  <a:cxn ang="0">
                    <a:pos x="17" y="31"/>
                  </a:cxn>
                  <a:cxn ang="0">
                    <a:pos x="16" y="30"/>
                  </a:cxn>
                  <a:cxn ang="0">
                    <a:pos x="16" y="27"/>
                  </a:cxn>
                  <a:cxn ang="0">
                    <a:pos x="17" y="26"/>
                  </a:cxn>
                  <a:cxn ang="0">
                    <a:pos x="26" y="26"/>
                  </a:cxn>
                  <a:cxn ang="0">
                    <a:pos x="26" y="17"/>
                  </a:cxn>
                  <a:cxn ang="0">
                    <a:pos x="27" y="16"/>
                  </a:cxn>
                  <a:cxn ang="0">
                    <a:pos x="30" y="16"/>
                  </a:cxn>
                  <a:cxn ang="0">
                    <a:pos x="31" y="17"/>
                  </a:cxn>
                  <a:cxn ang="0">
                    <a:pos x="31" y="26"/>
                  </a:cxn>
                  <a:cxn ang="0">
                    <a:pos x="40" y="26"/>
                  </a:cxn>
                  <a:cxn ang="0">
                    <a:pos x="42" y="27"/>
                  </a:cxn>
                  <a:cxn ang="0">
                    <a:pos x="42" y="30"/>
                  </a:cxn>
                </a:cxnLst>
                <a:rect l="0" t="0" r="r" b="b"/>
                <a:pathLst>
                  <a:path w="67" h="67">
                    <a:moveTo>
                      <a:pt x="62" y="67"/>
                    </a:moveTo>
                    <a:cubicBezTo>
                      <a:pt x="61" y="67"/>
                      <a:pt x="59" y="67"/>
                      <a:pt x="59" y="66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0" y="55"/>
                      <a:pt x="34" y="57"/>
                      <a:pt x="29" y="57"/>
                    </a:cubicBezTo>
                    <a:cubicBezTo>
                      <a:pt x="13" y="57"/>
                      <a:pt x="0" y="44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4" y="0"/>
                      <a:pt x="57" y="13"/>
                      <a:pt x="57" y="29"/>
                    </a:cubicBezTo>
                    <a:cubicBezTo>
                      <a:pt x="57" y="34"/>
                      <a:pt x="55" y="40"/>
                      <a:pt x="52" y="45"/>
                    </a:cubicBezTo>
                    <a:cubicBezTo>
                      <a:pt x="66" y="59"/>
                      <a:pt x="66" y="59"/>
                      <a:pt x="66" y="59"/>
                    </a:cubicBezTo>
                    <a:cubicBezTo>
                      <a:pt x="67" y="59"/>
                      <a:pt x="67" y="61"/>
                      <a:pt x="67" y="62"/>
                    </a:cubicBezTo>
                    <a:cubicBezTo>
                      <a:pt x="67" y="65"/>
                      <a:pt x="65" y="67"/>
                      <a:pt x="62" y="67"/>
                    </a:cubicBezTo>
                    <a:close/>
                    <a:moveTo>
                      <a:pt x="29" y="11"/>
                    </a:moveTo>
                    <a:cubicBezTo>
                      <a:pt x="19" y="11"/>
                      <a:pt x="11" y="19"/>
                      <a:pt x="11" y="29"/>
                    </a:cubicBezTo>
                    <a:cubicBezTo>
                      <a:pt x="11" y="39"/>
                      <a:pt x="19" y="47"/>
                      <a:pt x="29" y="47"/>
                    </a:cubicBezTo>
                    <a:cubicBezTo>
                      <a:pt x="39" y="47"/>
                      <a:pt x="47" y="39"/>
                      <a:pt x="47" y="29"/>
                    </a:cubicBezTo>
                    <a:cubicBezTo>
                      <a:pt x="47" y="19"/>
                      <a:pt x="39" y="11"/>
                      <a:pt x="29" y="11"/>
                    </a:cubicBezTo>
                    <a:close/>
                    <a:moveTo>
                      <a:pt x="42" y="30"/>
                    </a:moveTo>
                    <a:cubicBezTo>
                      <a:pt x="42" y="31"/>
                      <a:pt x="41" y="31"/>
                      <a:pt x="40" y="31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1" y="41"/>
                      <a:pt x="31" y="42"/>
                      <a:pt x="30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6" y="41"/>
                      <a:pt x="26" y="40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6" y="31"/>
                      <a:pt x="16" y="3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7"/>
                      <a:pt x="17" y="26"/>
                      <a:pt x="17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6"/>
                      <a:pt x="27" y="16"/>
                      <a:pt x="27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1" y="16"/>
                      <a:pt x="31" y="16"/>
                      <a:pt x="31" y="17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1" y="26"/>
                      <a:pt x="42" y="27"/>
                      <a:pt x="42" y="27"/>
                    </a:cubicBezTo>
                    <a:lnTo>
                      <a:pt x="42" y="3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63" tIns="64282" rIns="128563" bIns="6428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280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9BFFA21-0308-4786-ABCD-CC02A419690C}"/>
                </a:ext>
              </a:extLst>
            </p:cNvPr>
            <p:cNvSpPr txBox="1"/>
            <p:nvPr/>
          </p:nvSpPr>
          <p:spPr>
            <a:xfrm>
              <a:off x="8576765" y="1947892"/>
              <a:ext cx="10681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04.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DB6D283-1DCC-4CFA-9960-B2F413350C3A}"/>
                </a:ext>
              </a:extLst>
            </p:cNvPr>
            <p:cNvSpPr txBox="1"/>
            <p:nvPr/>
          </p:nvSpPr>
          <p:spPr>
            <a:xfrm>
              <a:off x="8392700" y="4840229"/>
              <a:ext cx="1436291" cy="4308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182F54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32854"/>
                  </a:solidFill>
                  <a:sym typeface="+mn-lt"/>
                </a:rPr>
                <a:t>逻辑回归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1273063-6050-4646-8261-91FB4E0B7ADF}"/>
              </a:ext>
            </a:extLst>
          </p:cNvPr>
          <p:cNvGrpSpPr/>
          <p:nvPr/>
        </p:nvGrpSpPr>
        <p:grpSpPr>
          <a:xfrm>
            <a:off x="4670993" y="635573"/>
            <a:ext cx="2850015" cy="707886"/>
            <a:chOff x="687080" y="480932"/>
            <a:chExt cx="3765495" cy="643533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6EC0D08B-98D1-43AD-92D5-3A7B7CA65ADA}"/>
                </a:ext>
              </a:extLst>
            </p:cNvPr>
            <p:cNvGrpSpPr/>
            <p:nvPr/>
          </p:nvGrpSpPr>
          <p:grpSpPr>
            <a:xfrm>
              <a:off x="687080" y="521587"/>
              <a:ext cx="3765495" cy="553480"/>
              <a:chOff x="4704284" y="2978391"/>
              <a:chExt cx="2939477" cy="553480"/>
            </a:xfrm>
            <a:effectLst>
              <a:outerShdw blurRad="203200" dist="38100" dir="2700000" sx="102000" sy="102000" algn="tl" rotWithShape="0">
                <a:prstClr val="black">
                  <a:alpha val="32000"/>
                </a:prstClr>
              </a:outerShdw>
            </a:effectLst>
          </p:grpSpPr>
          <p:sp>
            <p:nvSpPr>
              <p:cNvPr id="49" name="六边形 48">
                <a:extLst>
                  <a:ext uri="{FF2B5EF4-FFF2-40B4-BE49-F238E27FC236}">
                    <a16:creationId xmlns:a16="http://schemas.microsoft.com/office/drawing/2014/main" id="{08BCB6B0-3509-4980-A6E5-0A3A06D2518B}"/>
                  </a:ext>
                </a:extLst>
              </p:cNvPr>
              <p:cNvSpPr/>
              <p:nvPr/>
            </p:nvSpPr>
            <p:spPr>
              <a:xfrm>
                <a:off x="4704284" y="2978391"/>
                <a:ext cx="2939477" cy="553480"/>
              </a:xfrm>
              <a:prstGeom prst="hexagon">
                <a:avLst>
                  <a:gd name="adj" fmla="val 27581"/>
                  <a:gd name="vf" fmla="val 115470"/>
                </a:avLst>
              </a:prstGeom>
              <a:solidFill>
                <a:srgbClr val="3263B1"/>
              </a:solidFill>
              <a:ln w="28575">
                <a:solidFill>
                  <a:srgbClr val="EDFF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D202CECF-57DC-43D9-B2BA-9B839EC218CF}"/>
                  </a:ext>
                </a:extLst>
              </p:cNvPr>
              <p:cNvGrpSpPr/>
              <p:nvPr/>
            </p:nvGrpSpPr>
            <p:grpSpPr>
              <a:xfrm>
                <a:off x="4888360" y="3118867"/>
                <a:ext cx="2585329" cy="272528"/>
                <a:chOff x="5478910" y="3118867"/>
                <a:chExt cx="2585329" cy="272528"/>
              </a:xfrm>
            </p:grpSpPr>
            <p:sp>
              <p:nvSpPr>
                <p:cNvPr id="51" name="箭头: V 形 50">
                  <a:extLst>
                    <a:ext uri="{FF2B5EF4-FFF2-40B4-BE49-F238E27FC236}">
                      <a16:creationId xmlns:a16="http://schemas.microsoft.com/office/drawing/2014/main" id="{F6FAF082-C1E2-4BD9-B6B8-1027069A0555}"/>
                    </a:ext>
                  </a:extLst>
                </p:cNvPr>
                <p:cNvSpPr/>
                <p:nvPr/>
              </p:nvSpPr>
              <p:spPr>
                <a:xfrm flipH="1">
                  <a:off x="5478910" y="3118867"/>
                  <a:ext cx="116390" cy="272528"/>
                </a:xfrm>
                <a:prstGeom prst="chevron">
                  <a:avLst>
                    <a:gd name="adj" fmla="val 79398"/>
                  </a:avLst>
                </a:prstGeom>
                <a:solidFill>
                  <a:schemeClr val="bg1"/>
                </a:solidFill>
                <a:ln>
                  <a:solidFill>
                    <a:srgbClr val="EDFFF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箭头: V 形 51">
                  <a:extLst>
                    <a:ext uri="{FF2B5EF4-FFF2-40B4-BE49-F238E27FC236}">
                      <a16:creationId xmlns:a16="http://schemas.microsoft.com/office/drawing/2014/main" id="{086510A7-3D12-4D14-9C50-21E3B9FF1D5E}"/>
                    </a:ext>
                  </a:extLst>
                </p:cNvPr>
                <p:cNvSpPr/>
                <p:nvPr/>
              </p:nvSpPr>
              <p:spPr>
                <a:xfrm>
                  <a:off x="7924289" y="3118867"/>
                  <a:ext cx="139950" cy="272528"/>
                </a:xfrm>
                <a:prstGeom prst="chevron">
                  <a:avLst>
                    <a:gd name="adj" fmla="val 79398"/>
                  </a:avLst>
                </a:prstGeom>
                <a:solidFill>
                  <a:schemeClr val="bg1"/>
                </a:solidFill>
                <a:ln>
                  <a:solidFill>
                    <a:srgbClr val="EDFFF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353FABBB-A3CA-4E4F-9CEC-FD57177ACC02}"/>
                </a:ext>
              </a:extLst>
            </p:cNvPr>
            <p:cNvSpPr/>
            <p:nvPr/>
          </p:nvSpPr>
          <p:spPr>
            <a:xfrm>
              <a:off x="1324475" y="480932"/>
              <a:ext cx="2528827" cy="643533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haroni" panose="02010803020104030203" pitchFamily="2" charset="-79"/>
                </a:rPr>
                <a:t>目 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15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C606D1-03D7-4993-8C2B-098C7B2B6FE2}"/>
              </a:ext>
            </a:extLst>
          </p:cNvPr>
          <p:cNvGrpSpPr/>
          <p:nvPr/>
        </p:nvGrpSpPr>
        <p:grpSpPr>
          <a:xfrm>
            <a:off x="3580772" y="2035122"/>
            <a:ext cx="6869783" cy="2209735"/>
            <a:chOff x="2232283" y="2106686"/>
            <a:chExt cx="5161369" cy="166020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FAE3CB5-E8AD-4540-9C7A-AA2C891E02F0}"/>
                </a:ext>
              </a:extLst>
            </p:cNvPr>
            <p:cNvSpPr/>
            <p:nvPr/>
          </p:nvSpPr>
          <p:spPr>
            <a:xfrm>
              <a:off x="2232283" y="2229278"/>
              <a:ext cx="4821660" cy="1428038"/>
            </a:xfrm>
            <a:prstGeom prst="rect">
              <a:avLst/>
            </a:prstGeom>
            <a:solidFill>
              <a:srgbClr val="23B3D2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CDED856-FABD-41FE-9A90-C659C86D495A}"/>
                </a:ext>
              </a:extLst>
            </p:cNvPr>
            <p:cNvGrpSpPr/>
            <p:nvPr/>
          </p:nvGrpSpPr>
          <p:grpSpPr>
            <a:xfrm rot="10800000">
              <a:off x="2850918" y="2106686"/>
              <a:ext cx="4542734" cy="1660206"/>
              <a:chOff x="2807179" y="2437039"/>
              <a:chExt cx="3621480" cy="1323521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63E0CA8-435F-4437-9608-40ECEAF3D515}"/>
                  </a:ext>
                </a:extLst>
              </p:cNvPr>
              <p:cNvSpPr/>
              <p:nvPr/>
            </p:nvSpPr>
            <p:spPr>
              <a:xfrm>
                <a:off x="2913619" y="2437041"/>
                <a:ext cx="80797" cy="1318182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819929-0FF0-4109-8826-6BB698BE09F3}"/>
                  </a:ext>
                </a:extLst>
              </p:cNvPr>
              <p:cNvSpPr/>
              <p:nvPr/>
            </p:nvSpPr>
            <p:spPr>
              <a:xfrm rot="5400000">
                <a:off x="3436405" y="3236387"/>
                <a:ext cx="36447" cy="1001223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1E260B8-1D51-4722-8CDB-83AF20530CA3}"/>
                  </a:ext>
                </a:extLst>
              </p:cNvPr>
              <p:cNvSpPr/>
              <p:nvPr/>
            </p:nvSpPr>
            <p:spPr>
              <a:xfrm>
                <a:off x="2807179" y="2437039"/>
                <a:ext cx="45719" cy="1323521"/>
              </a:xfrm>
              <a:prstGeom prst="rect">
                <a:avLst/>
              </a:prstGeom>
              <a:solidFill>
                <a:srgbClr val="3263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CA478E7B-79E1-46A3-9477-1FDEF617EF3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020466" y="3741936"/>
                <a:ext cx="1813135" cy="0"/>
              </a:xfrm>
              <a:prstGeom prst="line">
                <a:avLst/>
              </a:prstGeom>
              <a:ln>
                <a:solidFill>
                  <a:srgbClr val="3263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0DD352D7-F9EB-4807-9C93-02EF2A0543A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914660" y="2463550"/>
                <a:ext cx="2513999" cy="0"/>
              </a:xfrm>
              <a:prstGeom prst="line">
                <a:avLst/>
              </a:prstGeom>
              <a:ln>
                <a:solidFill>
                  <a:srgbClr val="3263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7089288-17B7-4A6F-AA36-9DFAE574D4D6}"/>
                  </a:ext>
                </a:extLst>
              </p:cNvPr>
              <p:cNvSpPr/>
              <p:nvPr/>
            </p:nvSpPr>
            <p:spPr>
              <a:xfrm rot="5400000">
                <a:off x="3395823" y="1955371"/>
                <a:ext cx="36447" cy="1001223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12" name="图形 11">
            <a:extLst>
              <a:ext uri="{FF2B5EF4-FFF2-40B4-BE49-F238E27FC236}">
                <a16:creationId xmlns:a16="http://schemas.microsoft.com/office/drawing/2014/main" id="{5E284604-CD4B-4B8B-9586-54291DADD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2030" y="3736637"/>
            <a:ext cx="1115341" cy="109348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D8576D0-E91D-49F2-BDA9-6E72F72D69B4}"/>
              </a:ext>
            </a:extLst>
          </p:cNvPr>
          <p:cNvSpPr/>
          <p:nvPr/>
        </p:nvSpPr>
        <p:spPr>
          <a:xfrm>
            <a:off x="4896726" y="2635605"/>
            <a:ext cx="5334467" cy="830997"/>
          </a:xfrm>
          <a:prstGeom prst="rect">
            <a:avLst/>
          </a:prstGeom>
          <a:noFill/>
          <a:effectLst>
            <a:outerShdw blurRad="63500" dist="50800" dir="2700000" algn="tl" rotWithShape="0">
              <a:srgbClr val="A9CBE9"/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spc="300" dirty="0">
                <a:ln w="3175">
                  <a:solidFill>
                    <a:schemeClr val="bg1"/>
                  </a:solidFill>
                </a:ln>
                <a:solidFill>
                  <a:srgbClr val="032854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回归分析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583AAF-E8A3-4F0A-AB57-5AF934ADA369}"/>
              </a:ext>
            </a:extLst>
          </p:cNvPr>
          <p:cNvGrpSpPr/>
          <p:nvPr/>
        </p:nvGrpSpPr>
        <p:grpSpPr>
          <a:xfrm>
            <a:off x="1496956" y="1486365"/>
            <a:ext cx="3128877" cy="3129479"/>
            <a:chOff x="291945" y="1721454"/>
            <a:chExt cx="2350772" cy="235122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237F75E-B31C-4DFA-B1DA-376CF24F616E}"/>
                </a:ext>
              </a:extLst>
            </p:cNvPr>
            <p:cNvGrpSpPr/>
            <p:nvPr/>
          </p:nvGrpSpPr>
          <p:grpSpPr>
            <a:xfrm>
              <a:off x="291945" y="1721454"/>
              <a:ext cx="2350772" cy="2351224"/>
              <a:chOff x="1865533" y="685800"/>
              <a:chExt cx="4041080" cy="4041856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DDBA96D0-46B6-4073-9061-DEC826A41B31}"/>
                  </a:ext>
                </a:extLst>
              </p:cNvPr>
              <p:cNvSpPr/>
              <p:nvPr/>
            </p:nvSpPr>
            <p:spPr>
              <a:xfrm>
                <a:off x="2157047" y="996807"/>
                <a:ext cx="3419255" cy="3419840"/>
              </a:xfrm>
              <a:prstGeom prst="ellipse">
                <a:avLst/>
              </a:prstGeom>
              <a:gradFill flip="none" rotWithShape="1">
                <a:gsLst>
                  <a:gs pos="61000">
                    <a:srgbClr val="EBEBEB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1"/>
                <a:tileRect/>
              </a:gradFill>
              <a:ln w="158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</a:ln>
              <a:effectLst>
                <a:outerShdw blurRad="203200" dist="38100" dir="1140000" sx="102000" sy="102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83" tIns="45692" rIns="91383" bIns="45692" rtlCol="0" anchor="ctr"/>
              <a:lstStyle/>
              <a:p>
                <a:pPr algn="ctr"/>
                <a:endParaRPr lang="zh-CN" altLang="en-US" sz="5400" b="1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8" name="弧形 17">
                <a:extLst>
                  <a:ext uri="{FF2B5EF4-FFF2-40B4-BE49-F238E27FC236}">
                    <a16:creationId xmlns:a16="http://schemas.microsoft.com/office/drawing/2014/main" id="{99026E7F-9C03-40D3-B270-497E08596E3D}"/>
                  </a:ext>
                </a:extLst>
              </p:cNvPr>
              <p:cNvSpPr/>
              <p:nvPr/>
            </p:nvSpPr>
            <p:spPr>
              <a:xfrm>
                <a:off x="2265508" y="1085850"/>
                <a:ext cx="3241130" cy="3241754"/>
              </a:xfrm>
              <a:prstGeom prst="arc">
                <a:avLst>
                  <a:gd name="adj1" fmla="val 1188827"/>
                  <a:gd name="adj2" fmla="val 12363011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9" name="弧形 18">
                <a:extLst>
                  <a:ext uri="{FF2B5EF4-FFF2-40B4-BE49-F238E27FC236}">
                    <a16:creationId xmlns:a16="http://schemas.microsoft.com/office/drawing/2014/main" id="{D62050E0-8D0F-4041-9AF4-A96908B9E401}"/>
                  </a:ext>
                </a:extLst>
              </p:cNvPr>
              <p:cNvSpPr/>
              <p:nvPr/>
            </p:nvSpPr>
            <p:spPr>
              <a:xfrm>
                <a:off x="2332169" y="1152526"/>
                <a:ext cx="3107810" cy="3108404"/>
              </a:xfrm>
              <a:prstGeom prst="arc">
                <a:avLst>
                  <a:gd name="adj1" fmla="val 10727695"/>
                  <a:gd name="adj2" fmla="val 5816273"/>
                </a:avLst>
              </a:prstGeom>
              <a:ln w="3175">
                <a:solidFill>
                  <a:srgbClr val="23B3D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0" name="弧形 19">
                <a:extLst>
                  <a:ext uri="{FF2B5EF4-FFF2-40B4-BE49-F238E27FC236}">
                    <a16:creationId xmlns:a16="http://schemas.microsoft.com/office/drawing/2014/main" id="{A13CEC1D-EB72-4695-A3A0-45153B2D04A7}"/>
                  </a:ext>
                </a:extLst>
              </p:cNvPr>
              <p:cNvSpPr/>
              <p:nvPr/>
            </p:nvSpPr>
            <p:spPr>
              <a:xfrm>
                <a:off x="2045994" y="866298"/>
                <a:ext cx="3680160" cy="3680863"/>
              </a:xfrm>
              <a:prstGeom prst="arc">
                <a:avLst>
                  <a:gd name="adj1" fmla="val 4833914"/>
                  <a:gd name="adj2" fmla="val 18668007"/>
                </a:avLst>
              </a:prstGeom>
              <a:noFill/>
              <a:ln w="3175">
                <a:solidFill>
                  <a:srgbClr val="0070C0">
                    <a:alpha val="50196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弧形 20">
                <a:extLst>
                  <a:ext uri="{FF2B5EF4-FFF2-40B4-BE49-F238E27FC236}">
                    <a16:creationId xmlns:a16="http://schemas.microsoft.com/office/drawing/2014/main" id="{CDB3F34B-43F6-45F0-ADC8-52FB5D8A72ED}"/>
                  </a:ext>
                </a:extLst>
              </p:cNvPr>
              <p:cNvSpPr/>
              <p:nvPr/>
            </p:nvSpPr>
            <p:spPr>
              <a:xfrm>
                <a:off x="1865533" y="685800"/>
                <a:ext cx="4041080" cy="4041856"/>
              </a:xfrm>
              <a:prstGeom prst="arc">
                <a:avLst>
                  <a:gd name="adj1" fmla="val 16059351"/>
                  <a:gd name="adj2" fmla="val 8789058"/>
                </a:avLst>
              </a:prstGeom>
              <a:ln w="28575">
                <a:solidFill>
                  <a:srgbClr val="0070C0">
                    <a:alpha val="50196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1812729-39B2-4C1F-BA1F-8E1392F9BD85}"/>
                </a:ext>
              </a:extLst>
            </p:cNvPr>
            <p:cNvSpPr/>
            <p:nvPr/>
          </p:nvSpPr>
          <p:spPr>
            <a:xfrm>
              <a:off x="588972" y="2215297"/>
              <a:ext cx="1760051" cy="1456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000" spc="300" dirty="0">
                  <a:solidFill>
                    <a:srgbClr val="23B3D2"/>
                  </a:solidFill>
                  <a:effectLst>
                    <a:outerShdw blurRad="38100" dist="38100" dir="2700000" algn="tl">
                      <a:srgbClr val="032854"/>
                    </a:outerShdw>
                  </a:effectLst>
                  <a:latin typeface="Impact" panose="020B0806030902050204" pitchFamily="34" charset="0"/>
                  <a:ea typeface="思源黑体 CN Medium" panose="020B0600000000000000" pitchFamily="34" charset="-122"/>
                </a:rPr>
                <a:t>PART</a:t>
              </a:r>
            </a:p>
            <a:p>
              <a:pPr algn="ctr"/>
              <a:r>
                <a:rPr lang="en-US" altLang="zh-CN" sz="6000" spc="3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32854"/>
                    </a:outerShdw>
                  </a:effectLst>
                  <a:latin typeface="Impact" panose="020B0806030902050204" pitchFamily="34" charset="0"/>
                  <a:ea typeface="思源黑体 CN Medium" panose="020B0600000000000000" pitchFamily="34" charset="-122"/>
                </a:rPr>
                <a:t>02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394DB44E-691F-4492-B494-B7C6E45BC66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357" y="3170272"/>
            <a:ext cx="1032282" cy="10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9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8EED744-D8EB-4247-9689-33BCF58D094B}"/>
              </a:ext>
            </a:extLst>
          </p:cNvPr>
          <p:cNvGrpSpPr/>
          <p:nvPr/>
        </p:nvGrpSpPr>
        <p:grpSpPr>
          <a:xfrm>
            <a:off x="723553" y="308620"/>
            <a:ext cx="4052721" cy="584901"/>
            <a:chOff x="698153" y="503365"/>
            <a:chExt cx="4052721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10D7079D-C2D9-4BFE-B128-E41BDC13FCC7}"/>
                </a:ext>
              </a:extLst>
            </p:cNvPr>
            <p:cNvSpPr/>
            <p:nvPr/>
          </p:nvSpPr>
          <p:spPr>
            <a:xfrm>
              <a:off x="698153" y="503539"/>
              <a:ext cx="4052721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EB1B39C8-8CE2-4B72-9A1E-207AA07D0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03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79F47E0D-FDDA-4F98-AF1B-9FD13060037D}"/>
                </a:ext>
              </a:extLst>
            </p:cNvPr>
            <p:cNvSpPr txBox="1"/>
            <p:nvPr/>
          </p:nvSpPr>
          <p:spPr>
            <a:xfrm>
              <a:off x="1358178" y="503365"/>
              <a:ext cx="1870928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回归分析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41ADD9-E8FE-48DA-8393-768D3A38B1FD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9AECE903-2D38-456F-BD71-99078D738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" name="椭圆 11">
              <a:extLst>
                <a:ext uri="{FF2B5EF4-FFF2-40B4-BE49-F238E27FC236}">
                  <a16:creationId xmlns:a16="http://schemas.microsoft.com/office/drawing/2014/main" id="{C0D19FF1-F2B0-4D2F-8344-694351A4D3DB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6" name="矩形 47">
            <a:extLst>
              <a:ext uri="{FF2B5EF4-FFF2-40B4-BE49-F238E27FC236}">
                <a16:creationId xmlns:a16="http://schemas.microsoft.com/office/drawing/2014/main" id="{424C5460-3771-463E-99D4-D198BC40B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08" y="2440751"/>
            <a:ext cx="5124013" cy="1976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回归分析是一种预测建模技术，它可以被用来研究因变量（目标）和自变量（预测）之间的关系，常见于预测建模、时间序列建模和查找变量间关系等应用。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B225FC9-0158-4CEA-8ABC-E9623D191DC1}"/>
              </a:ext>
            </a:extLst>
          </p:cNvPr>
          <p:cNvGrpSpPr/>
          <p:nvPr/>
        </p:nvGrpSpPr>
        <p:grpSpPr>
          <a:xfrm>
            <a:off x="1200690" y="1232198"/>
            <a:ext cx="2544459" cy="588606"/>
            <a:chOff x="912010" y="1434317"/>
            <a:chExt cx="2549611" cy="5886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459FC68-9DDA-43F8-80EE-BDC963C8CD78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7511668E-1CF6-4CA9-A7D6-149C45BF660F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6D80D600-CA6E-424A-A6FB-1C56431CF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3EEC25AB-D81C-4884-81F6-EE8F9F56D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2EC5BE71-82C2-45E0-9968-37FE8BE7C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FF3D9164-D08A-444A-8670-6FDAEE21F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矩形: 圆顶角 23">
                <a:extLst>
                  <a:ext uri="{FF2B5EF4-FFF2-40B4-BE49-F238E27FC236}">
                    <a16:creationId xmlns:a16="http://schemas.microsoft.com/office/drawing/2014/main" id="{97F0C165-6192-464F-9F25-C63B90E9BC16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958AD35-1FEE-414E-A0B5-E688D39E774B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什么是回归</a:t>
              </a:r>
            </a:p>
          </p:txBody>
        </p:sp>
      </p:grpSp>
      <p:pic>
        <p:nvPicPr>
          <p:cNvPr id="36" name="Picture 6" descr="https://user-gold-cdn.xitu.io/2018/4/19/162dcd8cc894931f?imageslim">
            <a:extLst>
              <a:ext uri="{FF2B5EF4-FFF2-40B4-BE49-F238E27FC236}">
                <a16:creationId xmlns:a16="http://schemas.microsoft.com/office/drawing/2014/main" id="{B236D52B-BA18-41BC-99CC-F2DA2793F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44" y="2370851"/>
            <a:ext cx="5958860" cy="24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16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622637D-2DDE-4B4F-87FC-8EC66BAA4C0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回归可以应用于解决哪些实际问题？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F90B886-EE2F-478A-A1CE-C55EE114A5E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1E88519-F1E6-4EC0-99AA-4976C6977F7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4D691E71-1348-4F97-847D-931B81F6DCE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5E4F8D22-04AC-4996-862A-DCBF3D219BF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DA9F8DED-CCA3-424B-A2DB-BE05C6B11A95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7B4E283F-4711-4F2D-90CD-184D15976CFE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EF017C2-2C8E-40B2-8B3F-09B3CDEDEDC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907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8EED744-D8EB-4247-9689-33BCF58D094B}"/>
              </a:ext>
            </a:extLst>
          </p:cNvPr>
          <p:cNvGrpSpPr/>
          <p:nvPr/>
        </p:nvGrpSpPr>
        <p:grpSpPr>
          <a:xfrm>
            <a:off x="723553" y="308620"/>
            <a:ext cx="4052721" cy="584901"/>
            <a:chOff x="698153" y="503365"/>
            <a:chExt cx="4052721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10D7079D-C2D9-4BFE-B128-E41BDC13FCC7}"/>
                </a:ext>
              </a:extLst>
            </p:cNvPr>
            <p:cNvSpPr/>
            <p:nvPr/>
          </p:nvSpPr>
          <p:spPr>
            <a:xfrm>
              <a:off x="698153" y="503539"/>
              <a:ext cx="4052721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EB1B39C8-8CE2-4B72-9A1E-207AA07D0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03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79F47E0D-FDDA-4F98-AF1B-9FD13060037D}"/>
                </a:ext>
              </a:extLst>
            </p:cNvPr>
            <p:cNvSpPr txBox="1"/>
            <p:nvPr/>
          </p:nvSpPr>
          <p:spPr>
            <a:xfrm>
              <a:off x="1358178" y="503365"/>
              <a:ext cx="1870928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回归分析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41ADD9-E8FE-48DA-8393-768D3A38B1FD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9AECE903-2D38-456F-BD71-99078D738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" name="椭圆 11">
              <a:extLst>
                <a:ext uri="{FF2B5EF4-FFF2-40B4-BE49-F238E27FC236}">
                  <a16:creationId xmlns:a16="http://schemas.microsoft.com/office/drawing/2014/main" id="{C0D19FF1-F2B0-4D2F-8344-694351A4D3DB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6" name="矩形 47">
            <a:extLst>
              <a:ext uri="{FF2B5EF4-FFF2-40B4-BE49-F238E27FC236}">
                <a16:creationId xmlns:a16="http://schemas.microsoft.com/office/drawing/2014/main" id="{424C5460-3771-463E-99D4-D198BC40B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08" y="2103208"/>
            <a:ext cx="5124013" cy="3334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使用回归分析有许多优点，其中最突出的主要是以下两个：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它能显示因变量和自变量之间的显著关系；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它能表现多个独立变量对因变量的不同影响程度。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B225FC9-0158-4CEA-8ABC-E9623D191DC1}"/>
              </a:ext>
            </a:extLst>
          </p:cNvPr>
          <p:cNvGrpSpPr/>
          <p:nvPr/>
        </p:nvGrpSpPr>
        <p:grpSpPr>
          <a:xfrm>
            <a:off x="1200690" y="1232198"/>
            <a:ext cx="2544459" cy="588606"/>
            <a:chOff x="912010" y="1434317"/>
            <a:chExt cx="2549611" cy="5886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459FC68-9DDA-43F8-80EE-BDC963C8CD78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7511668E-1CF6-4CA9-A7D6-149C45BF660F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6D80D600-CA6E-424A-A6FB-1C56431CF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3EEC25AB-D81C-4884-81F6-EE8F9F56D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2EC5BE71-82C2-45E0-9968-37FE8BE7C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FF3D9164-D08A-444A-8670-6FDAEE21F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矩形: 圆顶角 23">
                <a:extLst>
                  <a:ext uri="{FF2B5EF4-FFF2-40B4-BE49-F238E27FC236}">
                    <a16:creationId xmlns:a16="http://schemas.microsoft.com/office/drawing/2014/main" id="{97F0C165-6192-464F-9F25-C63B90E9BC16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958AD35-1FEE-414E-A0B5-E688D39E774B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什么是回归</a:t>
              </a:r>
            </a:p>
          </p:txBody>
        </p:sp>
      </p:grpSp>
      <p:pic>
        <p:nvPicPr>
          <p:cNvPr id="36" name="Picture 6" descr="https://user-gold-cdn.xitu.io/2018/4/19/162dcd8cc894931f?imageslim">
            <a:extLst>
              <a:ext uri="{FF2B5EF4-FFF2-40B4-BE49-F238E27FC236}">
                <a16:creationId xmlns:a16="http://schemas.microsoft.com/office/drawing/2014/main" id="{B236D52B-BA18-41BC-99CC-F2DA2793F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44" y="2370851"/>
            <a:ext cx="5958860" cy="24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40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C606D1-03D7-4993-8C2B-098C7B2B6FE2}"/>
              </a:ext>
            </a:extLst>
          </p:cNvPr>
          <p:cNvGrpSpPr/>
          <p:nvPr/>
        </p:nvGrpSpPr>
        <p:grpSpPr>
          <a:xfrm>
            <a:off x="3580772" y="2035122"/>
            <a:ext cx="6869783" cy="2209735"/>
            <a:chOff x="2232283" y="2106686"/>
            <a:chExt cx="5161369" cy="166020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FAE3CB5-E8AD-4540-9C7A-AA2C891E02F0}"/>
                </a:ext>
              </a:extLst>
            </p:cNvPr>
            <p:cNvSpPr/>
            <p:nvPr/>
          </p:nvSpPr>
          <p:spPr>
            <a:xfrm>
              <a:off x="2232283" y="2229278"/>
              <a:ext cx="4821660" cy="1428038"/>
            </a:xfrm>
            <a:prstGeom prst="rect">
              <a:avLst/>
            </a:prstGeom>
            <a:solidFill>
              <a:srgbClr val="23B3D2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CDED856-FABD-41FE-9A90-C659C86D495A}"/>
                </a:ext>
              </a:extLst>
            </p:cNvPr>
            <p:cNvGrpSpPr/>
            <p:nvPr/>
          </p:nvGrpSpPr>
          <p:grpSpPr>
            <a:xfrm rot="10800000">
              <a:off x="2850918" y="2106686"/>
              <a:ext cx="4542734" cy="1660206"/>
              <a:chOff x="2807179" y="2437039"/>
              <a:chExt cx="3621480" cy="1323521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63E0CA8-435F-4437-9608-40ECEAF3D515}"/>
                  </a:ext>
                </a:extLst>
              </p:cNvPr>
              <p:cNvSpPr/>
              <p:nvPr/>
            </p:nvSpPr>
            <p:spPr>
              <a:xfrm>
                <a:off x="2913619" y="2437041"/>
                <a:ext cx="80797" cy="1318182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819929-0FF0-4109-8826-6BB698BE09F3}"/>
                  </a:ext>
                </a:extLst>
              </p:cNvPr>
              <p:cNvSpPr/>
              <p:nvPr/>
            </p:nvSpPr>
            <p:spPr>
              <a:xfrm rot="5400000">
                <a:off x="3436405" y="3236387"/>
                <a:ext cx="36447" cy="1001223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1E260B8-1D51-4722-8CDB-83AF20530CA3}"/>
                  </a:ext>
                </a:extLst>
              </p:cNvPr>
              <p:cNvSpPr/>
              <p:nvPr/>
            </p:nvSpPr>
            <p:spPr>
              <a:xfrm>
                <a:off x="2807179" y="2437039"/>
                <a:ext cx="45719" cy="1323521"/>
              </a:xfrm>
              <a:prstGeom prst="rect">
                <a:avLst/>
              </a:prstGeom>
              <a:solidFill>
                <a:srgbClr val="3263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CA478E7B-79E1-46A3-9477-1FDEF617EF3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020466" y="3741936"/>
                <a:ext cx="1813135" cy="0"/>
              </a:xfrm>
              <a:prstGeom prst="line">
                <a:avLst/>
              </a:prstGeom>
              <a:ln>
                <a:solidFill>
                  <a:srgbClr val="3263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0DD352D7-F9EB-4807-9C93-02EF2A0543A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914660" y="2463550"/>
                <a:ext cx="2513999" cy="0"/>
              </a:xfrm>
              <a:prstGeom prst="line">
                <a:avLst/>
              </a:prstGeom>
              <a:ln>
                <a:solidFill>
                  <a:srgbClr val="3263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7089288-17B7-4A6F-AA36-9DFAE574D4D6}"/>
                  </a:ext>
                </a:extLst>
              </p:cNvPr>
              <p:cNvSpPr/>
              <p:nvPr/>
            </p:nvSpPr>
            <p:spPr>
              <a:xfrm rot="5400000">
                <a:off x="3395823" y="1955371"/>
                <a:ext cx="36447" cy="1001223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12" name="图形 11">
            <a:extLst>
              <a:ext uri="{FF2B5EF4-FFF2-40B4-BE49-F238E27FC236}">
                <a16:creationId xmlns:a16="http://schemas.microsoft.com/office/drawing/2014/main" id="{5E284604-CD4B-4B8B-9586-54291DADD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2030" y="3736637"/>
            <a:ext cx="1115341" cy="109348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D8576D0-E91D-49F2-BDA9-6E72F72D69B4}"/>
              </a:ext>
            </a:extLst>
          </p:cNvPr>
          <p:cNvSpPr/>
          <p:nvPr/>
        </p:nvSpPr>
        <p:spPr>
          <a:xfrm>
            <a:off x="4867343" y="2537341"/>
            <a:ext cx="5334467" cy="830997"/>
          </a:xfrm>
          <a:prstGeom prst="rect">
            <a:avLst/>
          </a:prstGeom>
          <a:noFill/>
          <a:effectLst>
            <a:outerShdw blurRad="63500" dist="50800" dir="2700000" algn="tl" rotWithShape="0">
              <a:srgbClr val="A9CBE9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spc="300" dirty="0">
                <a:ln w="3175">
                  <a:solidFill>
                    <a:prstClr val="white"/>
                  </a:solidFill>
                </a:ln>
                <a:solidFill>
                  <a:srgbClr val="032854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线性回归</a:t>
            </a:r>
            <a:endParaRPr kumimoji="0" lang="zh-CN" altLang="en-US" sz="4800" b="0" i="0" u="none" strike="noStrike" kern="1200" cap="none" spc="300" normalizeH="0" baseline="0" noProof="0" dirty="0">
              <a:ln w="3175">
                <a:solidFill>
                  <a:prstClr val="white"/>
                </a:solidFill>
              </a:ln>
              <a:solidFill>
                <a:srgbClr val="032854"/>
              </a:solidFill>
              <a:effectLst/>
              <a:uLnTx/>
              <a:uFillTx/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583AAF-E8A3-4F0A-AB57-5AF934ADA369}"/>
              </a:ext>
            </a:extLst>
          </p:cNvPr>
          <p:cNvGrpSpPr/>
          <p:nvPr/>
        </p:nvGrpSpPr>
        <p:grpSpPr>
          <a:xfrm>
            <a:off x="1496956" y="1486365"/>
            <a:ext cx="3128877" cy="3129479"/>
            <a:chOff x="291945" y="1721454"/>
            <a:chExt cx="2350772" cy="235122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237F75E-B31C-4DFA-B1DA-376CF24F616E}"/>
                </a:ext>
              </a:extLst>
            </p:cNvPr>
            <p:cNvGrpSpPr/>
            <p:nvPr/>
          </p:nvGrpSpPr>
          <p:grpSpPr>
            <a:xfrm>
              <a:off x="291945" y="1721454"/>
              <a:ext cx="2350772" cy="2351224"/>
              <a:chOff x="1865533" y="685800"/>
              <a:chExt cx="4041080" cy="4041856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DDBA96D0-46B6-4073-9061-DEC826A41B31}"/>
                  </a:ext>
                </a:extLst>
              </p:cNvPr>
              <p:cNvSpPr/>
              <p:nvPr/>
            </p:nvSpPr>
            <p:spPr>
              <a:xfrm>
                <a:off x="2157047" y="996807"/>
                <a:ext cx="3419255" cy="3419840"/>
              </a:xfrm>
              <a:prstGeom prst="ellipse">
                <a:avLst/>
              </a:prstGeom>
              <a:gradFill flip="none" rotWithShape="1">
                <a:gsLst>
                  <a:gs pos="61000">
                    <a:srgbClr val="EBEBEB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1"/>
                <a:tileRect/>
              </a:gradFill>
              <a:ln w="158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</a:ln>
              <a:effectLst>
                <a:outerShdw blurRad="203200" dist="38100" dir="1140000" sx="102000" sy="102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83" tIns="45692" rIns="91383" bIns="45692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400" b="1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endParaRPr>
              </a:p>
            </p:txBody>
          </p:sp>
          <p:sp>
            <p:nvSpPr>
              <p:cNvPr id="18" name="弧形 17">
                <a:extLst>
                  <a:ext uri="{FF2B5EF4-FFF2-40B4-BE49-F238E27FC236}">
                    <a16:creationId xmlns:a16="http://schemas.microsoft.com/office/drawing/2014/main" id="{99026E7F-9C03-40D3-B270-497E08596E3D}"/>
                  </a:ext>
                </a:extLst>
              </p:cNvPr>
              <p:cNvSpPr/>
              <p:nvPr/>
            </p:nvSpPr>
            <p:spPr>
              <a:xfrm>
                <a:off x="2265508" y="1085850"/>
                <a:ext cx="3241130" cy="3241754"/>
              </a:xfrm>
              <a:prstGeom prst="arc">
                <a:avLst>
                  <a:gd name="adj1" fmla="val 1188827"/>
                  <a:gd name="adj2" fmla="val 12363011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endParaRPr>
              </a:p>
            </p:txBody>
          </p:sp>
          <p:sp>
            <p:nvSpPr>
              <p:cNvPr id="19" name="弧形 18">
                <a:extLst>
                  <a:ext uri="{FF2B5EF4-FFF2-40B4-BE49-F238E27FC236}">
                    <a16:creationId xmlns:a16="http://schemas.microsoft.com/office/drawing/2014/main" id="{D62050E0-8D0F-4041-9AF4-A96908B9E401}"/>
                  </a:ext>
                </a:extLst>
              </p:cNvPr>
              <p:cNvSpPr/>
              <p:nvPr/>
            </p:nvSpPr>
            <p:spPr>
              <a:xfrm>
                <a:off x="2332169" y="1152526"/>
                <a:ext cx="3107810" cy="3108404"/>
              </a:xfrm>
              <a:prstGeom prst="arc">
                <a:avLst>
                  <a:gd name="adj1" fmla="val 10727695"/>
                  <a:gd name="adj2" fmla="val 5816273"/>
                </a:avLst>
              </a:prstGeom>
              <a:ln w="3175">
                <a:solidFill>
                  <a:srgbClr val="23B3D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endParaRPr>
              </a:p>
            </p:txBody>
          </p:sp>
          <p:sp>
            <p:nvSpPr>
              <p:cNvPr id="20" name="弧形 19">
                <a:extLst>
                  <a:ext uri="{FF2B5EF4-FFF2-40B4-BE49-F238E27FC236}">
                    <a16:creationId xmlns:a16="http://schemas.microsoft.com/office/drawing/2014/main" id="{A13CEC1D-EB72-4695-A3A0-45153B2D04A7}"/>
                  </a:ext>
                </a:extLst>
              </p:cNvPr>
              <p:cNvSpPr/>
              <p:nvPr/>
            </p:nvSpPr>
            <p:spPr>
              <a:xfrm>
                <a:off x="2045994" y="866298"/>
                <a:ext cx="3680160" cy="3680863"/>
              </a:xfrm>
              <a:prstGeom prst="arc">
                <a:avLst>
                  <a:gd name="adj1" fmla="val 4833914"/>
                  <a:gd name="adj2" fmla="val 18668007"/>
                </a:avLst>
              </a:prstGeom>
              <a:noFill/>
              <a:ln w="3175">
                <a:solidFill>
                  <a:srgbClr val="0070C0">
                    <a:alpha val="50196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endParaRPr>
              </a:p>
            </p:txBody>
          </p:sp>
          <p:sp>
            <p:nvSpPr>
              <p:cNvPr id="21" name="弧形 20">
                <a:extLst>
                  <a:ext uri="{FF2B5EF4-FFF2-40B4-BE49-F238E27FC236}">
                    <a16:creationId xmlns:a16="http://schemas.microsoft.com/office/drawing/2014/main" id="{CDB3F34B-43F6-45F0-ADC8-52FB5D8A72ED}"/>
                  </a:ext>
                </a:extLst>
              </p:cNvPr>
              <p:cNvSpPr/>
              <p:nvPr/>
            </p:nvSpPr>
            <p:spPr>
              <a:xfrm>
                <a:off x="1865533" y="685800"/>
                <a:ext cx="4041080" cy="4041856"/>
              </a:xfrm>
              <a:prstGeom prst="arc">
                <a:avLst>
                  <a:gd name="adj1" fmla="val 16059351"/>
                  <a:gd name="adj2" fmla="val 8789058"/>
                </a:avLst>
              </a:prstGeom>
              <a:ln w="28575">
                <a:solidFill>
                  <a:srgbClr val="0070C0">
                    <a:alpha val="50196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endParaRPr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1812729-39B2-4C1F-BA1F-8E1392F9BD85}"/>
                </a:ext>
              </a:extLst>
            </p:cNvPr>
            <p:cNvSpPr/>
            <p:nvPr/>
          </p:nvSpPr>
          <p:spPr>
            <a:xfrm>
              <a:off x="588972" y="2215297"/>
              <a:ext cx="1760051" cy="1456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0" i="0" u="none" strike="noStrike" kern="1200" cap="none" spc="300" normalizeH="0" baseline="0" noProof="0" dirty="0">
                  <a:ln>
                    <a:noFill/>
                  </a:ln>
                  <a:solidFill>
                    <a:srgbClr val="23B3D2"/>
                  </a:solidFill>
                  <a:effectLst>
                    <a:outerShdw blurRad="38100" dist="38100" dir="2700000" algn="tl">
                      <a:srgbClr val="032854"/>
                    </a:outerShdw>
                  </a:effectLst>
                  <a:uLnTx/>
                  <a:uFillTx/>
                  <a:latin typeface="Impact" panose="020B0806030902050204" pitchFamily="34" charset="0"/>
                  <a:ea typeface="思源黑体 CN Medium" panose="020B0600000000000000" pitchFamily="34" charset="-122"/>
                  <a:cs typeface="+mn-cs"/>
                </a:rPr>
                <a:t>PART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0" i="0" u="none" strike="noStrike" kern="1200" cap="none" spc="300" normalizeH="0" baseline="0" noProof="0" dirty="0">
                  <a:ln>
                    <a:noFill/>
                  </a:ln>
                  <a:solidFill>
                    <a:srgbClr val="23B3D2"/>
                  </a:solidFill>
                  <a:effectLst>
                    <a:outerShdw blurRad="38100" dist="38100" dir="2700000" algn="tl">
                      <a:srgbClr val="032854"/>
                    </a:outerShdw>
                  </a:effectLst>
                  <a:uLnTx/>
                  <a:uFillTx/>
                  <a:latin typeface="Impact" panose="020B0806030902050204" pitchFamily="34" charset="0"/>
                  <a:ea typeface="思源黑体 CN Medium" panose="020B0600000000000000" pitchFamily="34" charset="-122"/>
                  <a:cs typeface="+mn-cs"/>
                </a:rPr>
                <a:t>03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394DB44E-691F-4492-B494-B7C6E45BC66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357" y="3170272"/>
            <a:ext cx="1032282" cy="10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6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8EED744-D8EB-4247-9689-33BCF58D094B}"/>
              </a:ext>
            </a:extLst>
          </p:cNvPr>
          <p:cNvGrpSpPr/>
          <p:nvPr/>
        </p:nvGrpSpPr>
        <p:grpSpPr>
          <a:xfrm>
            <a:off x="723553" y="308620"/>
            <a:ext cx="4052721" cy="584901"/>
            <a:chOff x="698153" y="503365"/>
            <a:chExt cx="4052721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10D7079D-C2D9-4BFE-B128-E41BDC13FCC7}"/>
                </a:ext>
              </a:extLst>
            </p:cNvPr>
            <p:cNvSpPr/>
            <p:nvPr/>
          </p:nvSpPr>
          <p:spPr>
            <a:xfrm>
              <a:off x="698153" y="503539"/>
              <a:ext cx="4052721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EB1B39C8-8CE2-4B72-9A1E-207AA07D0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03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79F47E0D-FDDA-4F98-AF1B-9FD13060037D}"/>
                </a:ext>
              </a:extLst>
            </p:cNvPr>
            <p:cNvSpPr txBox="1"/>
            <p:nvPr/>
          </p:nvSpPr>
          <p:spPr>
            <a:xfrm>
              <a:off x="1358178" y="503365"/>
              <a:ext cx="1870928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线性回归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41ADD9-E8FE-48DA-8393-768D3A38B1FD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9AECE903-2D38-456F-BD71-99078D738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" name="椭圆 11">
              <a:extLst>
                <a:ext uri="{FF2B5EF4-FFF2-40B4-BE49-F238E27FC236}">
                  <a16:creationId xmlns:a16="http://schemas.microsoft.com/office/drawing/2014/main" id="{C0D19FF1-F2B0-4D2F-8344-694351A4D3DB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6" name="矩形 47">
            <a:extLst>
              <a:ext uri="{FF2B5EF4-FFF2-40B4-BE49-F238E27FC236}">
                <a16:creationId xmlns:a16="http://schemas.microsoft.com/office/drawing/2014/main" id="{424C5460-3771-463E-99D4-D198BC40B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08" y="2103208"/>
            <a:ext cx="5124013" cy="278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对于线性回归，它的因变量是连续的，自变量则可以是连续的或是离散的。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它的回归线在本质上是线性的。表达式为：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B225FC9-0158-4CEA-8ABC-E9623D191DC1}"/>
              </a:ext>
            </a:extLst>
          </p:cNvPr>
          <p:cNvGrpSpPr/>
          <p:nvPr/>
        </p:nvGrpSpPr>
        <p:grpSpPr>
          <a:xfrm>
            <a:off x="1200690" y="1232198"/>
            <a:ext cx="2544459" cy="588606"/>
            <a:chOff x="912010" y="1434317"/>
            <a:chExt cx="2549611" cy="5886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459FC68-9DDA-43F8-80EE-BDC963C8CD78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7511668E-1CF6-4CA9-A7D6-149C45BF660F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6D80D600-CA6E-424A-A6FB-1C56431CF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3EEC25AB-D81C-4884-81F6-EE8F9F56D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2EC5BE71-82C2-45E0-9968-37FE8BE7C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FF3D9164-D08A-444A-8670-6FDAEE21F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矩形: 圆顶角 23">
                <a:extLst>
                  <a:ext uri="{FF2B5EF4-FFF2-40B4-BE49-F238E27FC236}">
                    <a16:creationId xmlns:a16="http://schemas.microsoft.com/office/drawing/2014/main" id="{97F0C165-6192-464F-9F25-C63B90E9BC16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958AD35-1FEE-414E-A0B5-E688D39E774B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什么是线性回归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80CEF6A-F5DA-473D-874E-9D8201883C9A}"/>
                  </a:ext>
                </a:extLst>
              </p:cNvPr>
              <p:cNvSpPr txBox="1"/>
              <p:nvPr/>
            </p:nvSpPr>
            <p:spPr>
              <a:xfrm>
                <a:off x="1711372" y="4889176"/>
                <a:ext cx="238858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80CEF6A-F5DA-473D-874E-9D8201883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372" y="4889176"/>
                <a:ext cx="2388581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图片 29">
            <a:extLst>
              <a:ext uri="{FF2B5EF4-FFF2-40B4-BE49-F238E27FC236}">
                <a16:creationId xmlns:a16="http://schemas.microsoft.com/office/drawing/2014/main" id="{904B7240-3D60-49A1-81DB-877185D6A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92" y="1666958"/>
            <a:ext cx="5576216" cy="352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0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8EED744-D8EB-4247-9689-33BCF58D094B}"/>
              </a:ext>
            </a:extLst>
          </p:cNvPr>
          <p:cNvGrpSpPr/>
          <p:nvPr/>
        </p:nvGrpSpPr>
        <p:grpSpPr>
          <a:xfrm>
            <a:off x="723553" y="308620"/>
            <a:ext cx="4052721" cy="584901"/>
            <a:chOff x="698153" y="503365"/>
            <a:chExt cx="4052721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10D7079D-C2D9-4BFE-B128-E41BDC13FCC7}"/>
                </a:ext>
              </a:extLst>
            </p:cNvPr>
            <p:cNvSpPr/>
            <p:nvPr/>
          </p:nvSpPr>
          <p:spPr>
            <a:xfrm>
              <a:off x="698153" y="503539"/>
              <a:ext cx="4052721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EB1B39C8-8CE2-4B72-9A1E-207AA07D0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03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79F47E0D-FDDA-4F98-AF1B-9FD13060037D}"/>
                </a:ext>
              </a:extLst>
            </p:cNvPr>
            <p:cNvSpPr txBox="1"/>
            <p:nvPr/>
          </p:nvSpPr>
          <p:spPr>
            <a:xfrm>
              <a:off x="1358178" y="503365"/>
              <a:ext cx="1870928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线性回归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41ADD9-E8FE-48DA-8393-768D3A38B1FD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9AECE903-2D38-456F-BD71-99078D738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" name="椭圆 11">
              <a:extLst>
                <a:ext uri="{FF2B5EF4-FFF2-40B4-BE49-F238E27FC236}">
                  <a16:creationId xmlns:a16="http://schemas.microsoft.com/office/drawing/2014/main" id="{C0D19FF1-F2B0-4D2F-8344-694351A4D3DB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6" name="矩形 47">
            <a:extLst>
              <a:ext uri="{FF2B5EF4-FFF2-40B4-BE49-F238E27FC236}">
                <a16:creationId xmlns:a16="http://schemas.microsoft.com/office/drawing/2014/main" id="{424C5460-3771-463E-99D4-D198BC40B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08" y="2103208"/>
            <a:ext cx="5124013" cy="1118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最小二乘法</a:t>
            </a:r>
            <a:r>
              <a:rPr lang="en-US" altLang="zh-CN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——</a:t>
            </a:r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最小化每个点到回归线的欧氏距离平方和。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B225FC9-0158-4CEA-8ABC-E9623D191DC1}"/>
              </a:ext>
            </a:extLst>
          </p:cNvPr>
          <p:cNvGrpSpPr/>
          <p:nvPr/>
        </p:nvGrpSpPr>
        <p:grpSpPr>
          <a:xfrm>
            <a:off x="1200690" y="1232198"/>
            <a:ext cx="2544459" cy="588606"/>
            <a:chOff x="912010" y="1434317"/>
            <a:chExt cx="2549611" cy="5886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459FC68-9DDA-43F8-80EE-BDC963C8CD78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7511668E-1CF6-4CA9-A7D6-149C45BF660F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6D80D600-CA6E-424A-A6FB-1C56431CF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3EEC25AB-D81C-4884-81F6-EE8F9F56D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2EC5BE71-82C2-45E0-9968-37FE8BE7C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FF3D9164-D08A-444A-8670-6FDAEE21F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矩形: 圆顶角 23">
                <a:extLst>
                  <a:ext uri="{FF2B5EF4-FFF2-40B4-BE49-F238E27FC236}">
                    <a16:creationId xmlns:a16="http://schemas.microsoft.com/office/drawing/2014/main" id="{97F0C165-6192-464F-9F25-C63B90E9BC16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958AD35-1FEE-414E-A0B5-E688D39E774B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最小二乘法</a:t>
              </a: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D89B3E6B-E823-427A-BE24-F9805A1D7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07" y="3636223"/>
            <a:ext cx="3248013" cy="964669"/>
          </a:xfrm>
          <a:prstGeom prst="rect">
            <a:avLst/>
          </a:prstGeom>
        </p:spPr>
      </p:pic>
      <p:pic>
        <p:nvPicPr>
          <p:cNvPr id="32" name="Picture 4" descr="https://user-gold-cdn.xitu.io/2018/4/19/162dcd8ce6cad3e3?imageslim">
            <a:extLst>
              <a:ext uri="{FF2B5EF4-FFF2-40B4-BE49-F238E27FC236}">
                <a16:creationId xmlns:a16="http://schemas.microsoft.com/office/drawing/2014/main" id="{CBA4C624-925E-4BC1-8B65-F29DFE6F5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81" y="709343"/>
            <a:ext cx="4685690" cy="502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68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C606D1-03D7-4993-8C2B-098C7B2B6FE2}"/>
              </a:ext>
            </a:extLst>
          </p:cNvPr>
          <p:cNvGrpSpPr/>
          <p:nvPr/>
        </p:nvGrpSpPr>
        <p:grpSpPr>
          <a:xfrm>
            <a:off x="3580772" y="2035122"/>
            <a:ext cx="6869783" cy="2209735"/>
            <a:chOff x="2232283" y="2106686"/>
            <a:chExt cx="5161369" cy="166020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FAE3CB5-E8AD-4540-9C7A-AA2C891E02F0}"/>
                </a:ext>
              </a:extLst>
            </p:cNvPr>
            <p:cNvSpPr/>
            <p:nvPr/>
          </p:nvSpPr>
          <p:spPr>
            <a:xfrm>
              <a:off x="2232283" y="2229278"/>
              <a:ext cx="4821660" cy="1428038"/>
            </a:xfrm>
            <a:prstGeom prst="rect">
              <a:avLst/>
            </a:prstGeom>
            <a:solidFill>
              <a:srgbClr val="23B3D2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CDED856-FABD-41FE-9A90-C659C86D495A}"/>
                </a:ext>
              </a:extLst>
            </p:cNvPr>
            <p:cNvGrpSpPr/>
            <p:nvPr/>
          </p:nvGrpSpPr>
          <p:grpSpPr>
            <a:xfrm rot="10800000">
              <a:off x="2850918" y="2106686"/>
              <a:ext cx="4542734" cy="1660206"/>
              <a:chOff x="2807179" y="2437039"/>
              <a:chExt cx="3621480" cy="1323521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63E0CA8-435F-4437-9608-40ECEAF3D515}"/>
                  </a:ext>
                </a:extLst>
              </p:cNvPr>
              <p:cNvSpPr/>
              <p:nvPr/>
            </p:nvSpPr>
            <p:spPr>
              <a:xfrm>
                <a:off x="2913619" y="2437041"/>
                <a:ext cx="80797" cy="1318182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819929-0FF0-4109-8826-6BB698BE09F3}"/>
                  </a:ext>
                </a:extLst>
              </p:cNvPr>
              <p:cNvSpPr/>
              <p:nvPr/>
            </p:nvSpPr>
            <p:spPr>
              <a:xfrm rot="5400000">
                <a:off x="3436405" y="3236387"/>
                <a:ext cx="36447" cy="1001223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1E260B8-1D51-4722-8CDB-83AF20530CA3}"/>
                  </a:ext>
                </a:extLst>
              </p:cNvPr>
              <p:cNvSpPr/>
              <p:nvPr/>
            </p:nvSpPr>
            <p:spPr>
              <a:xfrm>
                <a:off x="2807179" y="2437039"/>
                <a:ext cx="45719" cy="1323521"/>
              </a:xfrm>
              <a:prstGeom prst="rect">
                <a:avLst/>
              </a:prstGeom>
              <a:solidFill>
                <a:srgbClr val="3263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CA478E7B-79E1-46A3-9477-1FDEF617EF3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020466" y="3741936"/>
                <a:ext cx="1813135" cy="0"/>
              </a:xfrm>
              <a:prstGeom prst="line">
                <a:avLst/>
              </a:prstGeom>
              <a:ln>
                <a:solidFill>
                  <a:srgbClr val="3263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0DD352D7-F9EB-4807-9C93-02EF2A0543A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914660" y="2463550"/>
                <a:ext cx="2513999" cy="0"/>
              </a:xfrm>
              <a:prstGeom prst="line">
                <a:avLst/>
              </a:prstGeom>
              <a:ln>
                <a:solidFill>
                  <a:srgbClr val="3263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7089288-17B7-4A6F-AA36-9DFAE574D4D6}"/>
                  </a:ext>
                </a:extLst>
              </p:cNvPr>
              <p:cNvSpPr/>
              <p:nvPr/>
            </p:nvSpPr>
            <p:spPr>
              <a:xfrm rot="5400000">
                <a:off x="3395823" y="1955371"/>
                <a:ext cx="36447" cy="1001223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12" name="图形 11">
            <a:extLst>
              <a:ext uri="{FF2B5EF4-FFF2-40B4-BE49-F238E27FC236}">
                <a16:creationId xmlns:a16="http://schemas.microsoft.com/office/drawing/2014/main" id="{5E284604-CD4B-4B8B-9586-54291DADD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2030" y="3736637"/>
            <a:ext cx="1115341" cy="109348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D8576D0-E91D-49F2-BDA9-6E72F72D69B4}"/>
              </a:ext>
            </a:extLst>
          </p:cNvPr>
          <p:cNvSpPr/>
          <p:nvPr/>
        </p:nvSpPr>
        <p:spPr>
          <a:xfrm>
            <a:off x="4867343" y="2793189"/>
            <a:ext cx="5334467" cy="707886"/>
          </a:xfrm>
          <a:prstGeom prst="rect">
            <a:avLst/>
          </a:prstGeom>
          <a:noFill/>
          <a:effectLst>
            <a:outerShdw blurRad="63500" dist="50800" dir="2700000" algn="tl" rotWithShape="0">
              <a:srgbClr val="A9CBE9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300" normalizeH="0" baseline="0" noProof="0" dirty="0">
                <a:ln w="3175">
                  <a:solidFill>
                    <a:prstClr val="white"/>
                  </a:solidFill>
                </a:ln>
                <a:solidFill>
                  <a:srgbClr val="032854"/>
                </a:solidFill>
                <a:effectLst/>
                <a:uLnTx/>
                <a:uFillTx/>
                <a:latin typeface="造字工房力黑（非商用）常规体" pitchFamily="50" charset="-122"/>
                <a:ea typeface="造字工房力黑（非商用）常规体" pitchFamily="50" charset="-122"/>
              </a:rPr>
              <a:t>逻辑回归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583AAF-E8A3-4F0A-AB57-5AF934ADA369}"/>
              </a:ext>
            </a:extLst>
          </p:cNvPr>
          <p:cNvGrpSpPr/>
          <p:nvPr/>
        </p:nvGrpSpPr>
        <p:grpSpPr>
          <a:xfrm>
            <a:off x="1496956" y="1486365"/>
            <a:ext cx="3128877" cy="3129479"/>
            <a:chOff x="291945" y="1721454"/>
            <a:chExt cx="2350772" cy="235122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237F75E-B31C-4DFA-B1DA-376CF24F616E}"/>
                </a:ext>
              </a:extLst>
            </p:cNvPr>
            <p:cNvGrpSpPr/>
            <p:nvPr/>
          </p:nvGrpSpPr>
          <p:grpSpPr>
            <a:xfrm>
              <a:off x="291945" y="1721454"/>
              <a:ext cx="2350772" cy="2351224"/>
              <a:chOff x="1865533" y="685800"/>
              <a:chExt cx="4041080" cy="4041856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DDBA96D0-46B6-4073-9061-DEC826A41B31}"/>
                  </a:ext>
                </a:extLst>
              </p:cNvPr>
              <p:cNvSpPr/>
              <p:nvPr/>
            </p:nvSpPr>
            <p:spPr>
              <a:xfrm>
                <a:off x="2157047" y="996807"/>
                <a:ext cx="3419255" cy="3419840"/>
              </a:xfrm>
              <a:prstGeom prst="ellipse">
                <a:avLst/>
              </a:prstGeom>
              <a:gradFill flip="none" rotWithShape="1">
                <a:gsLst>
                  <a:gs pos="61000">
                    <a:srgbClr val="EBEBEB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1"/>
                <a:tileRect/>
              </a:gradFill>
              <a:ln w="158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</a:ln>
              <a:effectLst>
                <a:outerShdw blurRad="203200" dist="38100" dir="1140000" sx="102000" sy="102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83" tIns="45692" rIns="91383" bIns="45692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400" b="1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endParaRPr>
              </a:p>
            </p:txBody>
          </p:sp>
          <p:sp>
            <p:nvSpPr>
              <p:cNvPr id="18" name="弧形 17">
                <a:extLst>
                  <a:ext uri="{FF2B5EF4-FFF2-40B4-BE49-F238E27FC236}">
                    <a16:creationId xmlns:a16="http://schemas.microsoft.com/office/drawing/2014/main" id="{99026E7F-9C03-40D3-B270-497E08596E3D}"/>
                  </a:ext>
                </a:extLst>
              </p:cNvPr>
              <p:cNvSpPr/>
              <p:nvPr/>
            </p:nvSpPr>
            <p:spPr>
              <a:xfrm>
                <a:off x="2265508" y="1085850"/>
                <a:ext cx="3241130" cy="3241754"/>
              </a:xfrm>
              <a:prstGeom prst="arc">
                <a:avLst>
                  <a:gd name="adj1" fmla="val 1188827"/>
                  <a:gd name="adj2" fmla="val 12363011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endParaRPr>
              </a:p>
            </p:txBody>
          </p:sp>
          <p:sp>
            <p:nvSpPr>
              <p:cNvPr id="19" name="弧形 18">
                <a:extLst>
                  <a:ext uri="{FF2B5EF4-FFF2-40B4-BE49-F238E27FC236}">
                    <a16:creationId xmlns:a16="http://schemas.microsoft.com/office/drawing/2014/main" id="{D62050E0-8D0F-4041-9AF4-A96908B9E401}"/>
                  </a:ext>
                </a:extLst>
              </p:cNvPr>
              <p:cNvSpPr/>
              <p:nvPr/>
            </p:nvSpPr>
            <p:spPr>
              <a:xfrm>
                <a:off x="2332169" y="1152526"/>
                <a:ext cx="3107810" cy="3108404"/>
              </a:xfrm>
              <a:prstGeom prst="arc">
                <a:avLst>
                  <a:gd name="adj1" fmla="val 10727695"/>
                  <a:gd name="adj2" fmla="val 5816273"/>
                </a:avLst>
              </a:prstGeom>
              <a:ln w="3175">
                <a:solidFill>
                  <a:srgbClr val="23B3D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endParaRPr>
              </a:p>
            </p:txBody>
          </p:sp>
          <p:sp>
            <p:nvSpPr>
              <p:cNvPr id="20" name="弧形 19">
                <a:extLst>
                  <a:ext uri="{FF2B5EF4-FFF2-40B4-BE49-F238E27FC236}">
                    <a16:creationId xmlns:a16="http://schemas.microsoft.com/office/drawing/2014/main" id="{A13CEC1D-EB72-4695-A3A0-45153B2D04A7}"/>
                  </a:ext>
                </a:extLst>
              </p:cNvPr>
              <p:cNvSpPr/>
              <p:nvPr/>
            </p:nvSpPr>
            <p:spPr>
              <a:xfrm>
                <a:off x="2045994" y="866298"/>
                <a:ext cx="3680160" cy="3680863"/>
              </a:xfrm>
              <a:prstGeom prst="arc">
                <a:avLst>
                  <a:gd name="adj1" fmla="val 4833914"/>
                  <a:gd name="adj2" fmla="val 18668007"/>
                </a:avLst>
              </a:prstGeom>
              <a:noFill/>
              <a:ln w="3175">
                <a:solidFill>
                  <a:srgbClr val="0070C0">
                    <a:alpha val="50196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endParaRPr>
              </a:p>
            </p:txBody>
          </p:sp>
          <p:sp>
            <p:nvSpPr>
              <p:cNvPr id="21" name="弧形 20">
                <a:extLst>
                  <a:ext uri="{FF2B5EF4-FFF2-40B4-BE49-F238E27FC236}">
                    <a16:creationId xmlns:a16="http://schemas.microsoft.com/office/drawing/2014/main" id="{CDB3F34B-43F6-45F0-ADC8-52FB5D8A72ED}"/>
                  </a:ext>
                </a:extLst>
              </p:cNvPr>
              <p:cNvSpPr/>
              <p:nvPr/>
            </p:nvSpPr>
            <p:spPr>
              <a:xfrm>
                <a:off x="1865533" y="685800"/>
                <a:ext cx="4041080" cy="4041856"/>
              </a:xfrm>
              <a:prstGeom prst="arc">
                <a:avLst>
                  <a:gd name="adj1" fmla="val 16059351"/>
                  <a:gd name="adj2" fmla="val 8789058"/>
                </a:avLst>
              </a:prstGeom>
              <a:ln w="28575">
                <a:solidFill>
                  <a:srgbClr val="0070C0">
                    <a:alpha val="50196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endParaRPr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1812729-39B2-4C1F-BA1F-8E1392F9BD85}"/>
                </a:ext>
              </a:extLst>
            </p:cNvPr>
            <p:cNvSpPr/>
            <p:nvPr/>
          </p:nvSpPr>
          <p:spPr>
            <a:xfrm>
              <a:off x="588972" y="2215297"/>
              <a:ext cx="1760051" cy="1456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0" i="0" u="none" strike="noStrike" kern="1200" cap="none" spc="300" normalizeH="0" baseline="0" noProof="0" dirty="0">
                  <a:ln>
                    <a:noFill/>
                  </a:ln>
                  <a:solidFill>
                    <a:srgbClr val="23B3D2"/>
                  </a:solidFill>
                  <a:effectLst>
                    <a:outerShdw blurRad="38100" dist="38100" dir="2700000" algn="tl">
                      <a:srgbClr val="032854"/>
                    </a:outerShdw>
                  </a:effectLst>
                  <a:uLnTx/>
                  <a:uFillTx/>
                  <a:latin typeface="Impact" panose="020B0806030902050204" pitchFamily="34" charset="0"/>
                  <a:ea typeface="思源黑体 CN Medium" panose="020B0600000000000000" pitchFamily="34" charset="-122"/>
                  <a:cs typeface="+mn-cs"/>
                </a:rPr>
                <a:t>PART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0" i="0" u="none" strike="noStrike" kern="1200" cap="none" spc="300" normalizeH="0" baseline="0" noProof="0" dirty="0">
                  <a:ln>
                    <a:noFill/>
                  </a:ln>
                  <a:solidFill>
                    <a:srgbClr val="23B3D2"/>
                  </a:solidFill>
                  <a:effectLst>
                    <a:outerShdw blurRad="38100" dist="38100" dir="2700000" algn="tl">
                      <a:srgbClr val="032854"/>
                    </a:outerShdw>
                  </a:effectLst>
                  <a:uLnTx/>
                  <a:uFillTx/>
                  <a:latin typeface="Impact" panose="020B0806030902050204" pitchFamily="34" charset="0"/>
                  <a:ea typeface="思源黑体 CN Medium" panose="020B0600000000000000" pitchFamily="34" charset="-122"/>
                  <a:cs typeface="+mn-cs"/>
                </a:rPr>
                <a:t>04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394DB44E-691F-4492-B494-B7C6E45BC66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357" y="3170272"/>
            <a:ext cx="1032282" cy="10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7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8EED744-D8EB-4247-9689-33BCF58D094B}"/>
              </a:ext>
            </a:extLst>
          </p:cNvPr>
          <p:cNvGrpSpPr/>
          <p:nvPr/>
        </p:nvGrpSpPr>
        <p:grpSpPr>
          <a:xfrm>
            <a:off x="723553" y="308794"/>
            <a:ext cx="5650207" cy="584727"/>
            <a:chOff x="698153" y="503539"/>
            <a:chExt cx="5650207" cy="584727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10D7079D-C2D9-4BFE-B128-E41BDC13FCC7}"/>
                </a:ext>
              </a:extLst>
            </p:cNvPr>
            <p:cNvSpPr/>
            <p:nvPr/>
          </p:nvSpPr>
          <p:spPr>
            <a:xfrm>
              <a:off x="698153" y="503539"/>
              <a:ext cx="5650207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EB1B39C8-8CE2-4B72-9A1E-207AA07D0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1029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79F47E0D-FDDA-4F98-AF1B-9FD13060037D}"/>
                </a:ext>
              </a:extLst>
            </p:cNvPr>
            <p:cNvSpPr txBox="1"/>
            <p:nvPr/>
          </p:nvSpPr>
          <p:spPr>
            <a:xfrm>
              <a:off x="1358178" y="564920"/>
              <a:ext cx="1447735" cy="461616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24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逻辑回归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41ADD9-E8FE-48DA-8393-768D3A38B1FD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9AECE903-2D38-456F-BD71-99078D738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" name="椭圆 11">
              <a:extLst>
                <a:ext uri="{FF2B5EF4-FFF2-40B4-BE49-F238E27FC236}">
                  <a16:creationId xmlns:a16="http://schemas.microsoft.com/office/drawing/2014/main" id="{C0D19FF1-F2B0-4D2F-8344-694351A4D3DB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B225FC9-0158-4CEA-8ABC-E9623D191DC1}"/>
              </a:ext>
            </a:extLst>
          </p:cNvPr>
          <p:cNvGrpSpPr/>
          <p:nvPr/>
        </p:nvGrpSpPr>
        <p:grpSpPr>
          <a:xfrm>
            <a:off x="1200690" y="1232198"/>
            <a:ext cx="2544459" cy="588606"/>
            <a:chOff x="912010" y="1434317"/>
            <a:chExt cx="2549611" cy="5886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459FC68-9DDA-43F8-80EE-BDC963C8CD78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7511668E-1CF6-4CA9-A7D6-149C45BF660F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6D80D600-CA6E-424A-A6FB-1C56431CF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3EEC25AB-D81C-4884-81F6-EE8F9F56D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2EC5BE71-82C2-45E0-9968-37FE8BE7C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FF3D9164-D08A-444A-8670-6FDAEE21F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矩形: 圆顶角 23">
                <a:extLst>
                  <a:ext uri="{FF2B5EF4-FFF2-40B4-BE49-F238E27FC236}">
                    <a16:creationId xmlns:a16="http://schemas.microsoft.com/office/drawing/2014/main" id="{97F0C165-6192-464F-9F25-C63B90E9BC16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958AD35-1FEE-414E-A0B5-E688D39E774B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什么是逻辑回归</a:t>
              </a:r>
            </a:p>
          </p:txBody>
        </p:sp>
      </p:grpSp>
      <p:sp>
        <p:nvSpPr>
          <p:cNvPr id="33" name="矩形 47">
            <a:extLst>
              <a:ext uri="{FF2B5EF4-FFF2-40B4-BE49-F238E27FC236}">
                <a16:creationId xmlns:a16="http://schemas.microsoft.com/office/drawing/2014/main" id="{B81BF81A-B372-4B51-BDA6-3037090C7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08" y="2103208"/>
            <a:ext cx="5124013" cy="222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Logistic</a:t>
            </a:r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回归一般用于判断事件成功</a:t>
            </a:r>
            <a:r>
              <a:rPr lang="en-US" altLang="zh-CN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</a:t>
            </a:r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失败的概率，如果因变量是一个二分类（</a:t>
            </a:r>
            <a:r>
              <a:rPr lang="en-US" altLang="zh-CN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0/1</a:t>
            </a:r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，真</a:t>
            </a:r>
            <a:r>
              <a:rPr lang="en-US" altLang="zh-CN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</a:t>
            </a:r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假，是</a:t>
            </a:r>
            <a:r>
              <a:rPr lang="en-US" altLang="zh-CN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</a:t>
            </a:r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否），这时我们就应该用</a:t>
            </a:r>
            <a:r>
              <a:rPr lang="en-US" altLang="zh-CN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Logistic</a:t>
            </a:r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回归。</a:t>
            </a:r>
          </a:p>
        </p:txBody>
      </p:sp>
      <p:pic>
        <p:nvPicPr>
          <p:cNvPr id="34" name="Picture 4" descr="https://user-gold-cdn.xitu.io/2018/4/19/162dcd8ce8576b4a?imageslim">
            <a:extLst>
              <a:ext uri="{FF2B5EF4-FFF2-40B4-BE49-F238E27FC236}">
                <a16:creationId xmlns:a16="http://schemas.microsoft.com/office/drawing/2014/main" id="{9A869A90-6312-4E10-8316-3B80F2D99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760" y="1495425"/>
            <a:ext cx="5076825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8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8EED744-D8EB-4247-9689-33BCF58D094B}"/>
              </a:ext>
            </a:extLst>
          </p:cNvPr>
          <p:cNvGrpSpPr/>
          <p:nvPr/>
        </p:nvGrpSpPr>
        <p:grpSpPr>
          <a:xfrm>
            <a:off x="723553" y="308794"/>
            <a:ext cx="5650207" cy="584727"/>
            <a:chOff x="698153" y="503539"/>
            <a:chExt cx="5650207" cy="584727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10D7079D-C2D9-4BFE-B128-E41BDC13FCC7}"/>
                </a:ext>
              </a:extLst>
            </p:cNvPr>
            <p:cNvSpPr/>
            <p:nvPr/>
          </p:nvSpPr>
          <p:spPr>
            <a:xfrm>
              <a:off x="698153" y="503539"/>
              <a:ext cx="5650207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EB1B39C8-8CE2-4B72-9A1E-207AA07D0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1029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79F47E0D-FDDA-4F98-AF1B-9FD13060037D}"/>
                </a:ext>
              </a:extLst>
            </p:cNvPr>
            <p:cNvSpPr txBox="1"/>
            <p:nvPr/>
          </p:nvSpPr>
          <p:spPr>
            <a:xfrm>
              <a:off x="1358178" y="564920"/>
              <a:ext cx="1447735" cy="461616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24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逻辑回归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41ADD9-E8FE-48DA-8393-768D3A38B1FD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9AECE903-2D38-456F-BD71-99078D738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" name="椭圆 11">
              <a:extLst>
                <a:ext uri="{FF2B5EF4-FFF2-40B4-BE49-F238E27FC236}">
                  <a16:creationId xmlns:a16="http://schemas.microsoft.com/office/drawing/2014/main" id="{C0D19FF1-F2B0-4D2F-8344-694351A4D3DB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B225FC9-0158-4CEA-8ABC-E9623D191DC1}"/>
              </a:ext>
            </a:extLst>
          </p:cNvPr>
          <p:cNvGrpSpPr/>
          <p:nvPr/>
        </p:nvGrpSpPr>
        <p:grpSpPr>
          <a:xfrm>
            <a:off x="1200690" y="1232198"/>
            <a:ext cx="2544459" cy="588606"/>
            <a:chOff x="912010" y="1434317"/>
            <a:chExt cx="2549611" cy="5886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459FC68-9DDA-43F8-80EE-BDC963C8CD78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7511668E-1CF6-4CA9-A7D6-149C45BF660F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6D80D600-CA6E-424A-A6FB-1C56431CF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3EEC25AB-D81C-4884-81F6-EE8F9F56D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2EC5BE71-82C2-45E0-9968-37FE8BE7C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FF3D9164-D08A-444A-8670-6FDAEE21F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矩形: 圆顶角 23">
                <a:extLst>
                  <a:ext uri="{FF2B5EF4-FFF2-40B4-BE49-F238E27FC236}">
                    <a16:creationId xmlns:a16="http://schemas.microsoft.com/office/drawing/2014/main" id="{97F0C165-6192-464F-9F25-C63B90E9BC16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958AD35-1FEE-414E-A0B5-E688D39E774B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sigmoid</a:t>
              </a: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D650703-B902-4532-81AD-8CE86A5D2002}"/>
                  </a:ext>
                </a:extLst>
              </p:cNvPr>
              <p:cNvSpPr/>
              <p:nvPr/>
            </p:nvSpPr>
            <p:spPr>
              <a:xfrm>
                <a:off x="1489022" y="2663825"/>
                <a:ext cx="2684581" cy="2201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800" b="0" i="1" dirty="0">
                  <a:latin typeface="Cambria Math" panose="02040503050406030204" pitchFamily="18" charset="0"/>
                </a:endParaRPr>
              </a:p>
              <a:p>
                <a:endParaRPr lang="en-US" altLang="zh-CN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D650703-B902-4532-81AD-8CE86A5D20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022" y="2663825"/>
                <a:ext cx="2684581" cy="22016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" descr="https://cdn.zhuanzhi.ai/images/wx/eb5eef32538406fd82ad15761566ffe3">
            <a:extLst>
              <a:ext uri="{FF2B5EF4-FFF2-40B4-BE49-F238E27FC236}">
                <a16:creationId xmlns:a16="http://schemas.microsoft.com/office/drawing/2014/main" id="{771D71E7-5088-41A7-B8E8-526CBB6D9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465" y="1744879"/>
            <a:ext cx="5624774" cy="372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04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C606D1-03D7-4993-8C2B-098C7B2B6FE2}"/>
              </a:ext>
            </a:extLst>
          </p:cNvPr>
          <p:cNvGrpSpPr/>
          <p:nvPr/>
        </p:nvGrpSpPr>
        <p:grpSpPr>
          <a:xfrm>
            <a:off x="3580772" y="2035122"/>
            <a:ext cx="6869783" cy="2209735"/>
            <a:chOff x="2232283" y="2106686"/>
            <a:chExt cx="5161369" cy="166020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FAE3CB5-E8AD-4540-9C7A-AA2C891E02F0}"/>
                </a:ext>
              </a:extLst>
            </p:cNvPr>
            <p:cNvSpPr/>
            <p:nvPr/>
          </p:nvSpPr>
          <p:spPr>
            <a:xfrm>
              <a:off x="2232283" y="2229278"/>
              <a:ext cx="4821660" cy="1428038"/>
            </a:xfrm>
            <a:prstGeom prst="rect">
              <a:avLst/>
            </a:prstGeom>
            <a:solidFill>
              <a:srgbClr val="23B3D2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CDED856-FABD-41FE-9A90-C659C86D495A}"/>
                </a:ext>
              </a:extLst>
            </p:cNvPr>
            <p:cNvGrpSpPr/>
            <p:nvPr/>
          </p:nvGrpSpPr>
          <p:grpSpPr>
            <a:xfrm rot="10800000">
              <a:off x="2850918" y="2106686"/>
              <a:ext cx="4542734" cy="1660206"/>
              <a:chOff x="2807179" y="2437039"/>
              <a:chExt cx="3621480" cy="1323521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63E0CA8-435F-4437-9608-40ECEAF3D515}"/>
                  </a:ext>
                </a:extLst>
              </p:cNvPr>
              <p:cNvSpPr/>
              <p:nvPr/>
            </p:nvSpPr>
            <p:spPr>
              <a:xfrm>
                <a:off x="2913619" y="2437041"/>
                <a:ext cx="80797" cy="1318182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819929-0FF0-4109-8826-6BB698BE09F3}"/>
                  </a:ext>
                </a:extLst>
              </p:cNvPr>
              <p:cNvSpPr/>
              <p:nvPr/>
            </p:nvSpPr>
            <p:spPr>
              <a:xfrm rot="5400000">
                <a:off x="3436405" y="3236387"/>
                <a:ext cx="36447" cy="1001223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1E260B8-1D51-4722-8CDB-83AF20530CA3}"/>
                  </a:ext>
                </a:extLst>
              </p:cNvPr>
              <p:cNvSpPr/>
              <p:nvPr/>
            </p:nvSpPr>
            <p:spPr>
              <a:xfrm>
                <a:off x="2807179" y="2437039"/>
                <a:ext cx="45719" cy="1323521"/>
              </a:xfrm>
              <a:prstGeom prst="rect">
                <a:avLst/>
              </a:prstGeom>
              <a:solidFill>
                <a:srgbClr val="3263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CA478E7B-79E1-46A3-9477-1FDEF617EF3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020466" y="3741936"/>
                <a:ext cx="1813135" cy="0"/>
              </a:xfrm>
              <a:prstGeom prst="line">
                <a:avLst/>
              </a:prstGeom>
              <a:ln>
                <a:solidFill>
                  <a:srgbClr val="3263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0DD352D7-F9EB-4807-9C93-02EF2A0543A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914660" y="2463550"/>
                <a:ext cx="2513999" cy="0"/>
              </a:xfrm>
              <a:prstGeom prst="line">
                <a:avLst/>
              </a:prstGeom>
              <a:ln>
                <a:solidFill>
                  <a:srgbClr val="3263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7089288-17B7-4A6F-AA36-9DFAE574D4D6}"/>
                  </a:ext>
                </a:extLst>
              </p:cNvPr>
              <p:cNvSpPr/>
              <p:nvPr/>
            </p:nvSpPr>
            <p:spPr>
              <a:xfrm rot="5400000">
                <a:off x="3395823" y="1955371"/>
                <a:ext cx="36447" cy="1001223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12" name="图形 11">
            <a:extLst>
              <a:ext uri="{FF2B5EF4-FFF2-40B4-BE49-F238E27FC236}">
                <a16:creationId xmlns:a16="http://schemas.microsoft.com/office/drawing/2014/main" id="{5E284604-CD4B-4B8B-9586-54291DADD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2030" y="3736637"/>
            <a:ext cx="1115341" cy="109348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D8576D0-E91D-49F2-BDA9-6E72F72D69B4}"/>
              </a:ext>
            </a:extLst>
          </p:cNvPr>
          <p:cNvSpPr/>
          <p:nvPr/>
        </p:nvSpPr>
        <p:spPr>
          <a:xfrm>
            <a:off x="4867343" y="2537341"/>
            <a:ext cx="5334467" cy="1323439"/>
          </a:xfrm>
          <a:prstGeom prst="rect">
            <a:avLst/>
          </a:prstGeom>
          <a:noFill/>
          <a:effectLst>
            <a:outerShdw blurRad="63500" dist="50800" dir="2700000" algn="tl" rotWithShape="0">
              <a:srgbClr val="A9CBE9"/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8000" spc="300" dirty="0">
                <a:ln w="3175">
                  <a:solidFill>
                    <a:schemeClr val="bg1"/>
                  </a:solidFill>
                </a:ln>
                <a:solidFill>
                  <a:srgbClr val="032854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机器学习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583AAF-E8A3-4F0A-AB57-5AF934ADA369}"/>
              </a:ext>
            </a:extLst>
          </p:cNvPr>
          <p:cNvGrpSpPr/>
          <p:nvPr/>
        </p:nvGrpSpPr>
        <p:grpSpPr>
          <a:xfrm>
            <a:off x="1496956" y="1486365"/>
            <a:ext cx="3128877" cy="3129479"/>
            <a:chOff x="291945" y="1721454"/>
            <a:chExt cx="2350772" cy="235122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237F75E-B31C-4DFA-B1DA-376CF24F616E}"/>
                </a:ext>
              </a:extLst>
            </p:cNvPr>
            <p:cNvGrpSpPr/>
            <p:nvPr/>
          </p:nvGrpSpPr>
          <p:grpSpPr>
            <a:xfrm>
              <a:off x="291945" y="1721454"/>
              <a:ext cx="2350772" cy="2351224"/>
              <a:chOff x="1865533" y="685800"/>
              <a:chExt cx="4041080" cy="4041856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DDBA96D0-46B6-4073-9061-DEC826A41B31}"/>
                  </a:ext>
                </a:extLst>
              </p:cNvPr>
              <p:cNvSpPr/>
              <p:nvPr/>
            </p:nvSpPr>
            <p:spPr>
              <a:xfrm>
                <a:off x="2157047" y="996807"/>
                <a:ext cx="3419255" cy="3419840"/>
              </a:xfrm>
              <a:prstGeom prst="ellipse">
                <a:avLst/>
              </a:prstGeom>
              <a:gradFill flip="none" rotWithShape="1">
                <a:gsLst>
                  <a:gs pos="61000">
                    <a:srgbClr val="EBEBEB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1"/>
                <a:tileRect/>
              </a:gradFill>
              <a:ln w="158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</a:ln>
              <a:effectLst>
                <a:outerShdw blurRad="203200" dist="38100" dir="1140000" sx="102000" sy="102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83" tIns="45692" rIns="91383" bIns="45692" rtlCol="0" anchor="ctr"/>
              <a:lstStyle/>
              <a:p>
                <a:pPr algn="ctr"/>
                <a:endParaRPr lang="zh-CN" altLang="en-US" sz="5400" b="1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8" name="弧形 17">
                <a:extLst>
                  <a:ext uri="{FF2B5EF4-FFF2-40B4-BE49-F238E27FC236}">
                    <a16:creationId xmlns:a16="http://schemas.microsoft.com/office/drawing/2014/main" id="{99026E7F-9C03-40D3-B270-497E08596E3D}"/>
                  </a:ext>
                </a:extLst>
              </p:cNvPr>
              <p:cNvSpPr/>
              <p:nvPr/>
            </p:nvSpPr>
            <p:spPr>
              <a:xfrm>
                <a:off x="2265508" y="1085850"/>
                <a:ext cx="3241130" cy="3241754"/>
              </a:xfrm>
              <a:prstGeom prst="arc">
                <a:avLst>
                  <a:gd name="adj1" fmla="val 1188827"/>
                  <a:gd name="adj2" fmla="val 12363011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9" name="弧形 18">
                <a:extLst>
                  <a:ext uri="{FF2B5EF4-FFF2-40B4-BE49-F238E27FC236}">
                    <a16:creationId xmlns:a16="http://schemas.microsoft.com/office/drawing/2014/main" id="{D62050E0-8D0F-4041-9AF4-A96908B9E401}"/>
                  </a:ext>
                </a:extLst>
              </p:cNvPr>
              <p:cNvSpPr/>
              <p:nvPr/>
            </p:nvSpPr>
            <p:spPr>
              <a:xfrm>
                <a:off x="2332169" y="1152526"/>
                <a:ext cx="3107810" cy="3108404"/>
              </a:xfrm>
              <a:prstGeom prst="arc">
                <a:avLst>
                  <a:gd name="adj1" fmla="val 10727695"/>
                  <a:gd name="adj2" fmla="val 5816273"/>
                </a:avLst>
              </a:prstGeom>
              <a:ln w="3175">
                <a:solidFill>
                  <a:srgbClr val="23B3D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0" name="弧形 19">
                <a:extLst>
                  <a:ext uri="{FF2B5EF4-FFF2-40B4-BE49-F238E27FC236}">
                    <a16:creationId xmlns:a16="http://schemas.microsoft.com/office/drawing/2014/main" id="{A13CEC1D-EB72-4695-A3A0-45153B2D04A7}"/>
                  </a:ext>
                </a:extLst>
              </p:cNvPr>
              <p:cNvSpPr/>
              <p:nvPr/>
            </p:nvSpPr>
            <p:spPr>
              <a:xfrm>
                <a:off x="2045994" y="866298"/>
                <a:ext cx="3680160" cy="3680863"/>
              </a:xfrm>
              <a:prstGeom prst="arc">
                <a:avLst>
                  <a:gd name="adj1" fmla="val 4833914"/>
                  <a:gd name="adj2" fmla="val 18668007"/>
                </a:avLst>
              </a:prstGeom>
              <a:noFill/>
              <a:ln w="3175">
                <a:solidFill>
                  <a:srgbClr val="0070C0">
                    <a:alpha val="50196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弧形 20">
                <a:extLst>
                  <a:ext uri="{FF2B5EF4-FFF2-40B4-BE49-F238E27FC236}">
                    <a16:creationId xmlns:a16="http://schemas.microsoft.com/office/drawing/2014/main" id="{CDB3F34B-43F6-45F0-ADC8-52FB5D8A72ED}"/>
                  </a:ext>
                </a:extLst>
              </p:cNvPr>
              <p:cNvSpPr/>
              <p:nvPr/>
            </p:nvSpPr>
            <p:spPr>
              <a:xfrm>
                <a:off x="1865533" y="685800"/>
                <a:ext cx="4041080" cy="4041856"/>
              </a:xfrm>
              <a:prstGeom prst="arc">
                <a:avLst>
                  <a:gd name="adj1" fmla="val 16059351"/>
                  <a:gd name="adj2" fmla="val 8789058"/>
                </a:avLst>
              </a:prstGeom>
              <a:ln w="28575">
                <a:solidFill>
                  <a:srgbClr val="0070C0">
                    <a:alpha val="50196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1812729-39B2-4C1F-BA1F-8E1392F9BD85}"/>
                </a:ext>
              </a:extLst>
            </p:cNvPr>
            <p:cNvSpPr/>
            <p:nvPr/>
          </p:nvSpPr>
          <p:spPr>
            <a:xfrm>
              <a:off x="588972" y="2215297"/>
              <a:ext cx="1760051" cy="1456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000" spc="300" dirty="0">
                  <a:solidFill>
                    <a:srgbClr val="23B3D2"/>
                  </a:solidFill>
                  <a:effectLst>
                    <a:outerShdw blurRad="38100" dist="38100" dir="2700000" algn="tl">
                      <a:srgbClr val="032854"/>
                    </a:outerShdw>
                  </a:effectLst>
                  <a:latin typeface="Impact" panose="020B0806030902050204" pitchFamily="34" charset="0"/>
                  <a:ea typeface="思源黑体 CN Medium" panose="020B0600000000000000" pitchFamily="34" charset="-122"/>
                </a:rPr>
                <a:t>PART</a:t>
              </a:r>
            </a:p>
            <a:p>
              <a:pPr algn="ctr"/>
              <a:r>
                <a:rPr lang="en-US" altLang="zh-CN" sz="6000" spc="300" dirty="0">
                  <a:solidFill>
                    <a:srgbClr val="23B3D2"/>
                  </a:solidFill>
                  <a:effectLst>
                    <a:outerShdw blurRad="38100" dist="38100" dir="2700000" algn="tl">
                      <a:srgbClr val="032854"/>
                    </a:outerShdw>
                  </a:effectLst>
                  <a:latin typeface="Impact" panose="020B0806030902050204" pitchFamily="34" charset="0"/>
                  <a:ea typeface="思源黑体 CN Medium" panose="020B0600000000000000" pitchFamily="34" charset="-122"/>
                </a:rPr>
                <a:t>01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394DB44E-691F-4492-B494-B7C6E45BC66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357" y="3170272"/>
            <a:ext cx="1032282" cy="10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5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2088A89-2B51-4600-83FD-16F3898282A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哪个更好？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1975D91-8842-4D59-8EEB-7F0F5C56D9A4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2111375" y="2582228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05D2168-D342-4EDB-B376-0337AA2D56D6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5724525" y="257905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DBDEC4A-57D5-40CC-8F1F-8D6B0295C3ED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9309100" y="258445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5585519-0242-442B-BA31-4F259D0EE52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20" name="Picture 2" descr="https://user-gold-cdn.xitu.io/2018/4/19/162dcd8d01a15daa?imageslim">
            <a:extLst>
              <a:ext uri="{FF2B5EF4-FFF2-40B4-BE49-F238E27FC236}">
                <a16:creationId xmlns:a16="http://schemas.microsoft.com/office/drawing/2014/main" id="{C0DD876C-D421-4F85-A594-8DEBA5514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/>
        </p:blipFill>
        <p:spPr bwMode="auto">
          <a:xfrm>
            <a:off x="685879" y="3297556"/>
            <a:ext cx="10475836" cy="233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E997EC37-AE15-466A-8BF2-7F0F5324E5EF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5E8C8022-CB36-4836-927B-DE445F7D2C9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2E168229-373F-472F-ACA8-1112A548786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A51C491B-EC1E-407C-BD07-D73D7C271155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443F997C-B0FE-46D4-8E47-820D95629F30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E051AC9-B85B-4FD6-A9C5-A684FDDE3CD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423E509-1BC2-4FFA-90AC-15A5FD9610D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219200" y="635000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5618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8EED744-D8EB-4247-9689-33BCF58D094B}"/>
              </a:ext>
            </a:extLst>
          </p:cNvPr>
          <p:cNvGrpSpPr/>
          <p:nvPr/>
        </p:nvGrpSpPr>
        <p:grpSpPr>
          <a:xfrm>
            <a:off x="723553" y="308793"/>
            <a:ext cx="4052721" cy="584728"/>
            <a:chOff x="698153" y="503538"/>
            <a:chExt cx="4052721" cy="58472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10D7079D-C2D9-4BFE-B128-E41BDC13FCC7}"/>
                </a:ext>
              </a:extLst>
            </p:cNvPr>
            <p:cNvSpPr/>
            <p:nvPr/>
          </p:nvSpPr>
          <p:spPr>
            <a:xfrm>
              <a:off x="698153" y="503539"/>
              <a:ext cx="4052721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EB1B39C8-8CE2-4B72-9A1E-207AA07D0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03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79F47E0D-FDDA-4F98-AF1B-9FD13060037D}"/>
                </a:ext>
              </a:extLst>
            </p:cNvPr>
            <p:cNvSpPr txBox="1"/>
            <p:nvPr/>
          </p:nvSpPr>
          <p:spPr>
            <a:xfrm>
              <a:off x="1789309" y="503538"/>
              <a:ext cx="1870928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机器学习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41ADD9-E8FE-48DA-8393-768D3A38B1FD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9AECE903-2D38-456F-BD71-99078D738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" name="椭圆 11">
              <a:extLst>
                <a:ext uri="{FF2B5EF4-FFF2-40B4-BE49-F238E27FC236}">
                  <a16:creationId xmlns:a16="http://schemas.microsoft.com/office/drawing/2014/main" id="{C0D19FF1-F2B0-4D2F-8344-694351A4D3DB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99E2A0A-D1AD-4B93-9879-5F92A6C263BA}"/>
              </a:ext>
            </a:extLst>
          </p:cNvPr>
          <p:cNvGrpSpPr/>
          <p:nvPr/>
        </p:nvGrpSpPr>
        <p:grpSpPr>
          <a:xfrm>
            <a:off x="1200690" y="1232198"/>
            <a:ext cx="2544459" cy="588606"/>
            <a:chOff x="912010" y="1434317"/>
            <a:chExt cx="2549611" cy="58860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B1FAA18-19A0-45CB-AE09-E073831881CE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462EDE63-F9AC-4EFA-8BEC-B38300419B95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A88A040E-4236-470E-9E3C-47E754BAE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1230A25A-EF3D-4E47-A03F-49B212D99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4C74C422-54AC-40C1-A905-09A366AA6E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DAD8E691-8344-43A2-858D-5E5248D4B5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矩形: 圆顶角 32">
                <a:extLst>
                  <a:ext uri="{FF2B5EF4-FFF2-40B4-BE49-F238E27FC236}">
                    <a16:creationId xmlns:a16="http://schemas.microsoft.com/office/drawing/2014/main" id="{63132CF9-72E3-42D9-A46F-61777333A2B1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4209CDF-B6C6-4AC4-B5D9-5DD7A5228FD7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人类如何学习</a:t>
              </a:r>
            </a:p>
          </p:txBody>
        </p:sp>
      </p:grpSp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7D9DA5EA-3CCD-442E-A87A-52CC79940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08" y="2533535"/>
            <a:ext cx="4925622" cy="313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3D050A3-4BEA-4AF5-BE4F-139AA413FE46}"/>
              </a:ext>
            </a:extLst>
          </p:cNvPr>
          <p:cNvSpPr txBox="1"/>
          <p:nvPr/>
        </p:nvSpPr>
        <p:spPr>
          <a:xfrm>
            <a:off x="4776274" y="1818783"/>
            <a:ext cx="1859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ea typeface="思源黑体 CN Medium" panose="020B0600000000000000"/>
              </a:rPr>
              <a:t>归纳</a:t>
            </a:r>
            <a:r>
              <a:rPr lang="en-US" altLang="zh-CN" sz="2800" dirty="0">
                <a:ea typeface="思源黑体 CN Medium" panose="020B0600000000000000"/>
              </a:rPr>
              <a:t>+</a:t>
            </a:r>
            <a:r>
              <a:rPr lang="zh-CN" altLang="en-US" sz="2800" dirty="0">
                <a:ea typeface="思源黑体 CN Medium" panose="020B0600000000000000"/>
              </a:rPr>
              <a:t>演绎</a:t>
            </a:r>
          </a:p>
        </p:txBody>
      </p:sp>
      <p:pic>
        <p:nvPicPr>
          <p:cNvPr id="1026" name="Picture 2" descr="https://ts1.cn.mm.bing.net/th/id/R-C.5d9385b5faa7a0cd424110a77f3e4f33?rik=7zAjgGIMSdcWuw&amp;pid=ImgRaw&amp;r=0">
            <a:extLst>
              <a:ext uri="{FF2B5EF4-FFF2-40B4-BE49-F238E27FC236}">
                <a16:creationId xmlns:a16="http://schemas.microsoft.com/office/drawing/2014/main" id="{DFE167DC-C849-42AC-873A-DB9AA3159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81882"/>
            <a:ext cx="5046789" cy="288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9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CB9E133-3487-48BD-972E-98BF8B7B248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如何理解“尽人事、听天命”。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15DF716-9044-4B3A-B490-1146A4D9BC7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FE0999-2935-4270-B8A1-455A54B2BB5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77C3BE6-AA71-428A-87C4-839CCB0B9F5F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88A99E54-689B-423A-B568-9AD81938743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8A171807-C6A7-48CC-B03B-150855F7A5F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9B7F499C-786B-4AA3-BA78-D02A86E6570F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E4316964-2F4E-40E6-B837-E534FAB4131F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24BDAED-B9BB-4E34-9F59-B2BCF5004A8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3223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8EED744-D8EB-4247-9689-33BCF58D094B}"/>
              </a:ext>
            </a:extLst>
          </p:cNvPr>
          <p:cNvGrpSpPr/>
          <p:nvPr/>
        </p:nvGrpSpPr>
        <p:grpSpPr>
          <a:xfrm>
            <a:off x="723553" y="308793"/>
            <a:ext cx="4052721" cy="584728"/>
            <a:chOff x="698153" y="503538"/>
            <a:chExt cx="4052721" cy="58472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10D7079D-C2D9-4BFE-B128-E41BDC13FCC7}"/>
                </a:ext>
              </a:extLst>
            </p:cNvPr>
            <p:cNvSpPr/>
            <p:nvPr/>
          </p:nvSpPr>
          <p:spPr>
            <a:xfrm>
              <a:off x="698153" y="503539"/>
              <a:ext cx="4052721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EB1B39C8-8CE2-4B72-9A1E-207AA07D0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03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79F47E0D-FDDA-4F98-AF1B-9FD13060037D}"/>
                </a:ext>
              </a:extLst>
            </p:cNvPr>
            <p:cNvSpPr txBox="1"/>
            <p:nvPr/>
          </p:nvSpPr>
          <p:spPr>
            <a:xfrm>
              <a:off x="1789309" y="503538"/>
              <a:ext cx="1870928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机器学习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41ADD9-E8FE-48DA-8393-768D3A38B1FD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9AECE903-2D38-456F-BD71-99078D738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" name="椭圆 11">
              <a:extLst>
                <a:ext uri="{FF2B5EF4-FFF2-40B4-BE49-F238E27FC236}">
                  <a16:creationId xmlns:a16="http://schemas.microsoft.com/office/drawing/2014/main" id="{C0D19FF1-F2B0-4D2F-8344-694351A4D3DB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99E2A0A-D1AD-4B93-9879-5F92A6C263BA}"/>
              </a:ext>
            </a:extLst>
          </p:cNvPr>
          <p:cNvGrpSpPr/>
          <p:nvPr/>
        </p:nvGrpSpPr>
        <p:grpSpPr>
          <a:xfrm>
            <a:off x="1200690" y="1232198"/>
            <a:ext cx="2544459" cy="588606"/>
            <a:chOff x="912010" y="1434317"/>
            <a:chExt cx="2549611" cy="58860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B1FAA18-19A0-45CB-AE09-E073831881CE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462EDE63-F9AC-4EFA-8BEC-B38300419B95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A88A040E-4236-470E-9E3C-47E754BAE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1230A25A-EF3D-4E47-A03F-49B212D99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4C74C422-54AC-40C1-A905-09A366AA6E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DAD8E691-8344-43A2-858D-5E5248D4B5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矩形: 圆顶角 32">
                <a:extLst>
                  <a:ext uri="{FF2B5EF4-FFF2-40B4-BE49-F238E27FC236}">
                    <a16:creationId xmlns:a16="http://schemas.microsoft.com/office/drawing/2014/main" id="{63132CF9-72E3-42D9-A46F-61777333A2B1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4209CDF-B6C6-4AC4-B5D9-5DD7A5228FD7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统计学的意义</a:t>
              </a: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A4420E2-8139-49A8-86C1-3325052E1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09" y="2237203"/>
            <a:ext cx="10692064" cy="37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1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8EED744-D8EB-4247-9689-33BCF58D094B}"/>
              </a:ext>
            </a:extLst>
          </p:cNvPr>
          <p:cNvGrpSpPr/>
          <p:nvPr/>
        </p:nvGrpSpPr>
        <p:grpSpPr>
          <a:xfrm>
            <a:off x="723553" y="308793"/>
            <a:ext cx="4052721" cy="584728"/>
            <a:chOff x="698153" y="503538"/>
            <a:chExt cx="4052721" cy="58472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10D7079D-C2D9-4BFE-B128-E41BDC13FCC7}"/>
                </a:ext>
              </a:extLst>
            </p:cNvPr>
            <p:cNvSpPr/>
            <p:nvPr/>
          </p:nvSpPr>
          <p:spPr>
            <a:xfrm>
              <a:off x="698153" y="503539"/>
              <a:ext cx="4052721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EB1B39C8-8CE2-4B72-9A1E-207AA07D0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03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79F47E0D-FDDA-4F98-AF1B-9FD13060037D}"/>
                </a:ext>
              </a:extLst>
            </p:cNvPr>
            <p:cNvSpPr txBox="1"/>
            <p:nvPr/>
          </p:nvSpPr>
          <p:spPr>
            <a:xfrm>
              <a:off x="1789309" y="503538"/>
              <a:ext cx="1870928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机器学习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41ADD9-E8FE-48DA-8393-768D3A38B1FD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9AECE903-2D38-456F-BD71-99078D738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8" name="椭圆 11">
              <a:extLst>
                <a:ext uri="{FF2B5EF4-FFF2-40B4-BE49-F238E27FC236}">
                  <a16:creationId xmlns:a16="http://schemas.microsoft.com/office/drawing/2014/main" id="{C0D19FF1-F2B0-4D2F-8344-694351A4D3DB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99E2A0A-D1AD-4B93-9879-5F92A6C263BA}"/>
              </a:ext>
            </a:extLst>
          </p:cNvPr>
          <p:cNvGrpSpPr/>
          <p:nvPr/>
        </p:nvGrpSpPr>
        <p:grpSpPr>
          <a:xfrm>
            <a:off x="1200690" y="1232198"/>
            <a:ext cx="2544459" cy="588606"/>
            <a:chOff x="912010" y="1434317"/>
            <a:chExt cx="2549611" cy="58860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B1FAA18-19A0-45CB-AE09-E073831881CE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462EDE63-F9AC-4EFA-8BEC-B38300419B95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A88A040E-4236-470E-9E3C-47E754BAE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1230A25A-EF3D-4E47-A03F-49B212D99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4C74C422-54AC-40C1-A905-09A366AA6E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DAD8E691-8344-43A2-858D-5E5248D4B5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矩形: 圆顶角 32">
                <a:extLst>
                  <a:ext uri="{FF2B5EF4-FFF2-40B4-BE49-F238E27FC236}">
                    <a16:creationId xmlns:a16="http://schemas.microsoft.com/office/drawing/2014/main" id="{63132CF9-72E3-42D9-A46F-61777333A2B1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4209CDF-B6C6-4AC4-B5D9-5DD7A5228FD7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统计可信吗</a:t>
              </a: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0C7CD437-EDE4-43F0-A0AF-E2D3140A5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09" y="1935918"/>
            <a:ext cx="3898178" cy="136231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342D399-4F84-40F7-A267-7B8D27C1A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61" y="3399493"/>
            <a:ext cx="3924274" cy="165604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D77DB3F-2A9A-4A91-BE86-AB658CA62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61" y="5222669"/>
            <a:ext cx="3924274" cy="142989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0F5645A-FBA9-40D4-ACE2-CE2728DCA7E2}"/>
              </a:ext>
            </a:extLst>
          </p:cNvPr>
          <p:cNvSpPr txBox="1"/>
          <p:nvPr/>
        </p:nvSpPr>
        <p:spPr>
          <a:xfrm>
            <a:off x="2149908" y="3646410"/>
            <a:ext cx="3467616" cy="58477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ea typeface="思源黑体 CN Medium" panose="020B0600000000000000"/>
              </a:rPr>
              <a:t>世界如此残酷？！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229F276-533C-4CBC-96F1-97F6231EA9C6}"/>
              </a:ext>
            </a:extLst>
          </p:cNvPr>
          <p:cNvSpPr txBox="1"/>
          <p:nvPr/>
        </p:nvSpPr>
        <p:spPr>
          <a:xfrm>
            <a:off x="5617524" y="1935918"/>
            <a:ext cx="6167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思源黑体 CN Medium" panose="020B0600000000000000"/>
              </a:rPr>
              <a:t>大数定律：当实验次数足够多时，事件出现的频率无穷接近于该事件发生的概率。</a:t>
            </a:r>
            <a:endParaRPr lang="en-US" altLang="zh-CN" sz="1600" dirty="0">
              <a:ea typeface="思源黑体 CN Medium" panose="020B060000000000000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3CDD112-419C-4229-BC28-0801E9C2F047}"/>
              </a:ext>
            </a:extLst>
          </p:cNvPr>
          <p:cNvSpPr txBox="1"/>
          <p:nvPr/>
        </p:nvSpPr>
        <p:spPr>
          <a:xfrm>
            <a:off x="5617524" y="4763149"/>
            <a:ext cx="6167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思源黑体 CN Medium" panose="020B0600000000000000"/>
              </a:rPr>
              <a:t>现实故事：“曾参杀人”的典故，子曰：三人成虎，一则无心，二则疑，三则信矣。</a:t>
            </a:r>
            <a:endParaRPr lang="en-US" altLang="zh-CN" sz="1600" dirty="0">
              <a:ea typeface="思源黑体 CN Medium" panose="020B0600000000000000"/>
            </a:endParaRPr>
          </a:p>
        </p:txBody>
      </p:sp>
      <p:pic>
        <p:nvPicPr>
          <p:cNvPr id="26" name="Picture 2" descr="https://gimg2.baidu.com/image_search/src=http%3A%2F%2Fpic.baike.soso.com%2Fp%2F20140625%2Fbki-20140625070127-561886273.jpg&amp;refer=http%3A%2F%2Fpic.baike.soso.com&amp;app=2002&amp;size=f9999,10000&amp;q=a80&amp;n=0&amp;g=0n&amp;fmt=jpeg?sec=1634176004&amp;t=14291a062755e3ed32280dfc78bc814c">
            <a:extLst>
              <a:ext uri="{FF2B5EF4-FFF2-40B4-BE49-F238E27FC236}">
                <a16:creationId xmlns:a16="http://schemas.microsoft.com/office/drawing/2014/main" id="{EA0A0DDB-42A8-4020-8863-F7415305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34" y="2607272"/>
            <a:ext cx="25527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26EF57C8-E837-4670-8EBC-48EB773258BD}"/>
              </a:ext>
            </a:extLst>
          </p:cNvPr>
          <p:cNvSpPr txBox="1"/>
          <p:nvPr/>
        </p:nvSpPr>
        <p:spPr>
          <a:xfrm>
            <a:off x="5617524" y="5356902"/>
            <a:ext cx="6167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思源黑体 CN Medium" panose="020B0600000000000000"/>
              </a:rPr>
              <a:t>基于概率的信任！</a:t>
            </a:r>
            <a:endParaRPr lang="en-US" altLang="zh-CN" sz="1600" dirty="0">
              <a:ea typeface="思源黑体 CN Medium" panose="020B0600000000000000"/>
            </a:endParaRPr>
          </a:p>
          <a:p>
            <a:r>
              <a:rPr lang="zh-CN" altLang="en-US" sz="1600" dirty="0">
                <a:ea typeface="思源黑体 CN Medium" panose="020B0600000000000000"/>
              </a:rPr>
              <a:t>观测样本越多，结论越发可信（大数据的价值）！</a:t>
            </a:r>
            <a:endParaRPr lang="en-US" altLang="zh-CN" sz="1600" dirty="0">
              <a:ea typeface="思源黑体 CN Medium" panose="020B06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9334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5FD34C-2B7C-4CFE-A012-CAF59E18B9A1}"/>
              </a:ext>
            </a:extLst>
          </p:cNvPr>
          <p:cNvGrpSpPr/>
          <p:nvPr/>
        </p:nvGrpSpPr>
        <p:grpSpPr>
          <a:xfrm>
            <a:off x="723553" y="308620"/>
            <a:ext cx="3283297" cy="584901"/>
            <a:chOff x="698153" y="503365"/>
            <a:chExt cx="3283297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3740B4A-28A0-487D-882F-E631A96FCD09}"/>
                </a:ext>
              </a:extLst>
            </p:cNvPr>
            <p:cNvSpPr/>
            <p:nvPr/>
          </p:nvSpPr>
          <p:spPr>
            <a:xfrm>
              <a:off x="698153" y="503539"/>
              <a:ext cx="3283297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50BF36C3-828C-4B6E-AD82-4D04DF22A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9175" y="640134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3BD8815D-A245-4CE9-BCD6-14E4691C90BA}"/>
                </a:ext>
              </a:extLst>
            </p:cNvPr>
            <p:cNvSpPr txBox="1"/>
            <p:nvPr/>
          </p:nvSpPr>
          <p:spPr>
            <a:xfrm>
              <a:off x="1358178" y="503365"/>
              <a:ext cx="1826044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机器学习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5F0634-406B-43D5-9302-1E971D034D05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D7B72A6E-A790-4DBA-B8CE-D98C5CAC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椭圆 11">
              <a:extLst>
                <a:ext uri="{FF2B5EF4-FFF2-40B4-BE49-F238E27FC236}">
                  <a16:creationId xmlns:a16="http://schemas.microsoft.com/office/drawing/2014/main" id="{3F708C02-88E6-471C-8BBC-E5FA4DB67345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4A9EF18-3E6A-4763-87C0-0F1DCB31827E}"/>
              </a:ext>
            </a:extLst>
          </p:cNvPr>
          <p:cNvGrpSpPr/>
          <p:nvPr/>
        </p:nvGrpSpPr>
        <p:grpSpPr>
          <a:xfrm>
            <a:off x="186135" y="2103208"/>
            <a:ext cx="5747621" cy="3649228"/>
            <a:chOff x="639486" y="3203261"/>
            <a:chExt cx="4202132" cy="286008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B8C3B16E-1B3D-4BFA-9A7B-2A702E7AA62F}"/>
                </a:ext>
              </a:extLst>
            </p:cNvPr>
            <p:cNvSpPr/>
            <p:nvPr/>
          </p:nvSpPr>
          <p:spPr>
            <a:xfrm>
              <a:off x="639486" y="3203261"/>
              <a:ext cx="4202132" cy="2860080"/>
            </a:xfrm>
            <a:prstGeom prst="roundRect">
              <a:avLst>
                <a:gd name="adj" fmla="val 4960"/>
              </a:avLst>
            </a:prstGeom>
            <a:gradFill flip="none" rotWithShape="1">
              <a:gsLst>
                <a:gs pos="61000">
                  <a:srgbClr val="EBEBEB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587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203200" dist="38100" dir="1140000" sx="102000" sy="102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83" tIns="45692" rIns="91383" bIns="456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575D100F-3114-41E9-B7D1-D2B30DC2DAAF}"/>
                </a:ext>
              </a:extLst>
            </p:cNvPr>
            <p:cNvSpPr/>
            <p:nvPr/>
          </p:nvSpPr>
          <p:spPr>
            <a:xfrm>
              <a:off x="752058" y="3323253"/>
              <a:ext cx="3986394" cy="2620097"/>
            </a:xfrm>
            <a:prstGeom prst="roundRect">
              <a:avLst>
                <a:gd name="adj" fmla="val 4960"/>
              </a:avLst>
            </a:prstGeom>
            <a:solidFill>
              <a:srgbClr val="1F4E79"/>
            </a:solidFill>
            <a:ln w="6350">
              <a:noFill/>
            </a:ln>
            <a:effectLst>
              <a:innerShdw blurRad="63500" dist="50800" dir="16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矩形 47">
            <a:extLst>
              <a:ext uri="{FF2B5EF4-FFF2-40B4-BE49-F238E27FC236}">
                <a16:creationId xmlns:a16="http://schemas.microsoft.com/office/drawing/2014/main" id="{5D53131C-2AE8-4A5A-9A24-FB473A27F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778" y="2361915"/>
            <a:ext cx="5124013" cy="3124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机器学习（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Machine Learning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）是一门多领域交叉学科，涉及概率论、统计学、逼近论、凸分析、算法复杂度理论等多门学科 。专门研究计算机怎样模拟或实现人类的学习行为，以获取新知识或技能，重新组织已有的知识结构使之不断改善自身的性能。</a:t>
            </a:r>
          </a:p>
          <a:p>
            <a:pPr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             ——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百度百科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26D5C9E-3B75-4552-A7F7-7F52908DDBE4}"/>
              </a:ext>
            </a:extLst>
          </p:cNvPr>
          <p:cNvGrpSpPr/>
          <p:nvPr/>
        </p:nvGrpSpPr>
        <p:grpSpPr>
          <a:xfrm>
            <a:off x="448778" y="1213858"/>
            <a:ext cx="2544459" cy="588606"/>
            <a:chOff x="912010" y="1434317"/>
            <a:chExt cx="2549611" cy="58860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47E731B-393C-4A82-8893-4E3DCD16AD86}"/>
                </a:ext>
              </a:extLst>
            </p:cNvPr>
            <p:cNvGrpSpPr/>
            <p:nvPr/>
          </p:nvGrpSpPr>
          <p:grpSpPr>
            <a:xfrm>
              <a:off x="912010" y="1434317"/>
              <a:ext cx="2549611" cy="588606"/>
              <a:chOff x="589176" y="1891735"/>
              <a:chExt cx="2549611" cy="5886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16A21315-292F-40F7-9680-521A445CEB01}"/>
                  </a:ext>
                </a:extLst>
              </p:cNvPr>
              <p:cNvGrpSpPr/>
              <p:nvPr/>
            </p:nvGrpSpPr>
            <p:grpSpPr>
              <a:xfrm>
                <a:off x="589176" y="2106775"/>
                <a:ext cx="2549611" cy="373566"/>
                <a:chOff x="811353" y="1796077"/>
                <a:chExt cx="2432971" cy="644757"/>
              </a:xfrm>
            </p:grpSpPr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A9261DC8-7C81-49F5-A5EA-F1662EDCC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796077"/>
                  <a:ext cx="0" cy="641269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86F55D6A-98A6-4ACF-BD97-9FA1CC974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2440833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D8F182F3-0A21-4531-ACBF-5D2C5F9EFA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4324" y="1796077"/>
                  <a:ext cx="0" cy="644757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BBB3EC82-07C7-4AD3-A1E1-B48FC7157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53" y="1822372"/>
                  <a:ext cx="2432968" cy="0"/>
                </a:xfrm>
                <a:prstGeom prst="line">
                  <a:avLst/>
                </a:prstGeom>
                <a:ln w="6350">
                  <a:solidFill>
                    <a:schemeClr val="accent2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矩形: 圆顶角 35">
                <a:extLst>
                  <a:ext uri="{FF2B5EF4-FFF2-40B4-BE49-F238E27FC236}">
                    <a16:creationId xmlns:a16="http://schemas.microsoft.com/office/drawing/2014/main" id="{3D294258-4B63-40CC-AB7A-834045FA9EB5}"/>
                  </a:ext>
                </a:extLst>
              </p:cNvPr>
              <p:cNvSpPr/>
              <p:nvPr/>
            </p:nvSpPr>
            <p:spPr>
              <a:xfrm>
                <a:off x="630810" y="1891735"/>
                <a:ext cx="2468161" cy="512681"/>
              </a:xfrm>
              <a:prstGeom prst="round2SameRect">
                <a:avLst/>
              </a:prstGeom>
              <a:solidFill>
                <a:srgbClr val="3263B1"/>
              </a:solidFill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5A407ED-3B70-40F9-BCE5-78DDD8305EFD}"/>
                </a:ext>
              </a:extLst>
            </p:cNvPr>
            <p:cNvSpPr/>
            <p:nvPr/>
          </p:nvSpPr>
          <p:spPr>
            <a:xfrm>
              <a:off x="984462" y="1464437"/>
              <a:ext cx="2437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机器学习的定义</a:t>
              </a:r>
            </a:p>
          </p:txBody>
        </p:sp>
      </p:grpSp>
      <p:pic>
        <p:nvPicPr>
          <p:cNvPr id="41" name="图形 40">
            <a:extLst>
              <a:ext uri="{FF2B5EF4-FFF2-40B4-BE49-F238E27FC236}">
                <a16:creationId xmlns:a16="http://schemas.microsoft.com/office/drawing/2014/main" id="{1007EA78-1AEA-43C2-919A-066D9A0B0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9609" y="4996098"/>
            <a:ext cx="1514118" cy="873530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283DA0CA-B704-49D6-B983-3E5534B9718E}"/>
              </a:ext>
            </a:extLst>
          </p:cNvPr>
          <p:cNvGrpSpPr/>
          <p:nvPr/>
        </p:nvGrpSpPr>
        <p:grpSpPr>
          <a:xfrm>
            <a:off x="6096000" y="2106038"/>
            <a:ext cx="5747621" cy="3649228"/>
            <a:chOff x="639486" y="3203261"/>
            <a:chExt cx="4202132" cy="2860080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25FCB90C-374D-4BCD-A277-972D19F6671C}"/>
                </a:ext>
              </a:extLst>
            </p:cNvPr>
            <p:cNvSpPr/>
            <p:nvPr/>
          </p:nvSpPr>
          <p:spPr>
            <a:xfrm>
              <a:off x="639486" y="3203261"/>
              <a:ext cx="4202132" cy="2860080"/>
            </a:xfrm>
            <a:prstGeom prst="roundRect">
              <a:avLst>
                <a:gd name="adj" fmla="val 4960"/>
              </a:avLst>
            </a:prstGeom>
            <a:gradFill flip="none" rotWithShape="1">
              <a:gsLst>
                <a:gs pos="61000">
                  <a:srgbClr val="EBEBEB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587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203200" dist="38100" dir="1140000" sx="102000" sy="102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83" tIns="45692" rIns="91383" bIns="456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41ED3FE7-2A33-414D-A911-E2E4DC9D9539}"/>
                </a:ext>
              </a:extLst>
            </p:cNvPr>
            <p:cNvSpPr/>
            <p:nvPr/>
          </p:nvSpPr>
          <p:spPr>
            <a:xfrm>
              <a:off x="752058" y="3323253"/>
              <a:ext cx="3986394" cy="2620097"/>
            </a:xfrm>
            <a:prstGeom prst="roundRect">
              <a:avLst>
                <a:gd name="adj" fmla="val 4960"/>
              </a:avLst>
            </a:prstGeom>
            <a:solidFill>
              <a:srgbClr val="1F4E79"/>
            </a:solidFill>
            <a:ln w="6350">
              <a:noFill/>
            </a:ln>
            <a:effectLst>
              <a:innerShdw blurRad="63500" dist="50800" dir="16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1" name="矩形 47">
            <a:extLst>
              <a:ext uri="{FF2B5EF4-FFF2-40B4-BE49-F238E27FC236}">
                <a16:creationId xmlns:a16="http://schemas.microsoft.com/office/drawing/2014/main" id="{F6804CB8-05F7-4E87-87A0-114B9D052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8643" y="2364745"/>
            <a:ext cx="5124013" cy="311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</a:rPr>
              <a:t>Machine learning is the study of algorithms and mathematical models that computer systems use to progressively improve their performance on a specific task. Machine learning algorithms build a mathematical model of sample data, known as “training data”, in order to make predictions or decisions without being explicitly programmed to perform the task.    ——Wikipedia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2" name="图形 51">
            <a:extLst>
              <a:ext uri="{FF2B5EF4-FFF2-40B4-BE49-F238E27FC236}">
                <a16:creationId xmlns:a16="http://schemas.microsoft.com/office/drawing/2014/main" id="{B11C3945-83A2-49E0-92F0-6CCD7D0AC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9474" y="4998928"/>
            <a:ext cx="1514118" cy="87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6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622637D-2DDE-4B4F-87FC-8EC66BAA4C0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描述一下机器学习的工作流程。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F90B886-EE2F-478A-A1CE-C55EE114A5E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1E88519-F1E6-4EC0-99AA-4976C6977F7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4D691E71-1348-4F97-847D-931B81F6DCE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5E4F8D22-04AC-4996-862A-DCBF3D219BF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DA9F8DED-CCA3-424B-A2DB-BE05C6B11A95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7B4E283F-4711-4F2D-90CD-184D15976CFE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EF017C2-2C8E-40B2-8B3F-09B3CDEDEDC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778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9A171B78AADC7E4BABE82F7F1EA14EF4" ma:contentTypeVersion="10" ma:contentTypeDescription="新建文档。" ma:contentTypeScope="" ma:versionID="ba3b948d69f7380ef63f143046616899">
  <xsd:schema xmlns:xsd="http://www.w3.org/2001/XMLSchema" xmlns:xs="http://www.w3.org/2001/XMLSchema" xmlns:p="http://schemas.microsoft.com/office/2006/metadata/properties" xmlns:ns3="191d449e-7e50-49fe-b479-0a04703f7f63" targetNamespace="http://schemas.microsoft.com/office/2006/metadata/properties" ma:root="true" ma:fieldsID="977507566ed4eacf1326554cb139677e" ns3:_="">
    <xsd:import namespace="191d449e-7e50-49fe-b479-0a04703f7f6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1d449e-7e50-49fe-b479-0a04703f7f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BEA936-F762-4E8B-88D3-BE8FBD9C64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87A658-2620-4C1C-8C38-F725A26D12FD}">
  <ds:schemaRefs>
    <ds:schemaRef ds:uri="http://schemas.microsoft.com/office/2006/metadata/properties"/>
    <ds:schemaRef ds:uri="http://purl.org/dc/dcmitype/"/>
    <ds:schemaRef ds:uri="191d449e-7e50-49fe-b479-0a04703f7f63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7E6F204-ACF0-4A9D-AB0E-EDA1B47C91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1d449e-7e50-49fe-b479-0a04703f7f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4842</TotalTime>
  <Words>984</Words>
  <Application>Microsoft Office PowerPoint</Application>
  <PresentationFormat>宽屏</PresentationFormat>
  <Paragraphs>187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KaTeX_Math</vt:lpstr>
      <vt:lpstr>Microsoft Yahei</vt:lpstr>
      <vt:lpstr>等线</vt:lpstr>
      <vt:lpstr>等线 Light</vt:lpstr>
      <vt:lpstr>思源黑体 CN Medium</vt:lpstr>
      <vt:lpstr>思源黑体 CN Regular</vt:lpstr>
      <vt:lpstr>宋体</vt:lpstr>
      <vt:lpstr>微软雅黑</vt:lpstr>
      <vt:lpstr>造字工房力黑（非商用）常规体</vt:lpstr>
      <vt:lpstr>Aharoni</vt:lpstr>
      <vt:lpstr>Arial</vt:lpstr>
      <vt:lpstr>Cambria Math</vt:lpstr>
      <vt:lpstr>Impact</vt:lpstr>
      <vt:lpstr>Segoe UI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王刚</cp:lastModifiedBy>
  <cp:revision>117</cp:revision>
  <dcterms:created xsi:type="dcterms:W3CDTF">2019-12-11T05:18:46Z</dcterms:created>
  <dcterms:modified xsi:type="dcterms:W3CDTF">2023-02-19T13:26:28Z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0x0101009A171B78AADC7E4BABE82F7F1EA14EF4</vt:lpwstr>
  </property>
</Properties>
</file>